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0" autoAdjust="0"/>
    <p:restoredTop sz="94607" autoAdjust="0"/>
  </p:normalViewPr>
  <p:slideViewPr>
    <p:cSldViewPr>
      <p:cViewPr varScale="1">
        <p:scale>
          <a:sx n="87" d="100"/>
          <a:sy n="87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289B0C-6D33-4E58-AD20-90122E58CA5A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CF50EA-D550-4532-A6C0-78DF29793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D229E-6948-4494-9F2A-D1581D7760BA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B2F97D-97FE-435C-8082-D3C08E906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5B470-5338-4D0D-A7EC-411A10390280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F193-CECD-492C-A49A-F44C6EB6B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0329C-9908-4F78-B1CB-B147A40F561D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3D1C-89DB-4536-AA9D-083D08668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FEBB3-D66A-451F-914B-E63B5FFF44A5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26EFB-C309-4C80-B7FA-9D9BF1883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3648 h 3648"/>
              <a:gd name="T2" fmla="*/ 720 w 2736"/>
              <a:gd name="T3" fmla="*/ 2016 h 3648"/>
              <a:gd name="T4" fmla="*/ 2736 w 2736"/>
              <a:gd name="T5" fmla="*/ 0 h 3648"/>
              <a:gd name="T6" fmla="*/ 2736 w 2736"/>
              <a:gd name="T7" fmla="*/ 96 h 3648"/>
              <a:gd name="T8" fmla="*/ 744 w 2736"/>
              <a:gd name="T9" fmla="*/ 2038 h 3648"/>
              <a:gd name="T10" fmla="*/ 48 w 2736"/>
              <a:gd name="T11" fmla="*/ 3648 h 3648"/>
              <a:gd name="T12" fmla="*/ 0 w 2736"/>
              <a:gd name="T13" fmla="*/ 3648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4080 h 4128"/>
              <a:gd name="T2" fmla="*/ 0 w 3504"/>
              <a:gd name="T3" fmla="*/ 4128 h 4128"/>
              <a:gd name="T4" fmla="*/ 3504 w 3504"/>
              <a:gd name="T5" fmla="*/ 2640 h 4128"/>
              <a:gd name="T6" fmla="*/ 2880 w 3504"/>
              <a:gd name="T7" fmla="*/ 0 h 4128"/>
              <a:gd name="T8" fmla="*/ 2832 w 3504"/>
              <a:gd name="T9" fmla="*/ 0 h 4128"/>
              <a:gd name="T10" fmla="*/ 3465 w 3504"/>
              <a:gd name="T11" fmla="*/ 2619 h 4128"/>
              <a:gd name="T12" fmla="*/ 0 w 3504"/>
              <a:gd name="T13" fmla="*/ 4080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CB1395-4FC8-459D-BEA4-50F0AC9F17B6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D39F0-5238-464E-A847-DA7CF18A4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9766F8-E38F-4021-9FB3-713911E2A080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35EF15-48B7-4B36-AE06-89B209810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B82838-BC3F-4778-82AF-9E974CEED989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1A64ED-BBB3-4F6C-9097-A13D07FA8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5CE5B-80CE-414D-B3F7-1E370E5178C4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C7696-B096-463D-9A2B-1A5E9F497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17904F-2910-4B8A-9635-EA4F36C39DC6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E789BC-FCB6-4CB1-BB94-74783F806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D03D4-E7E1-468D-A8EA-2D86FD2CF755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513E-7870-44D7-8241-42AF62CE3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06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896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06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896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06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89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6CE0EB-B8F2-4446-A4CB-62114F3B26F7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3C612F-C3CA-4C3A-9DBA-9F1ECE705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B1F9652-0F8B-40B0-B12A-C59820C75C43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760480B-CFC4-4EDF-BECE-771600CED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47" r:id="rId2"/>
    <p:sldLayoutId id="2147483853" r:id="rId3"/>
    <p:sldLayoutId id="2147483854" r:id="rId4"/>
    <p:sldLayoutId id="2147483855" r:id="rId5"/>
    <p:sldLayoutId id="2147483848" r:id="rId6"/>
    <p:sldLayoutId id="2147483856" r:id="rId7"/>
    <p:sldLayoutId id="2147483849" r:id="rId8"/>
    <p:sldLayoutId id="2147483857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B050"/>
                </a:solidFill>
              </a:rPr>
              <a:t>«ЯБЛОКО ОТ ЯБЛОНИ»</a:t>
            </a:r>
            <a:endParaRPr lang="ru-RU" sz="6000" b="1" dirty="0">
              <a:solidFill>
                <a:srgbClr val="00B050"/>
              </a:solidFill>
            </a:endParaRPr>
          </a:p>
        </p:txBody>
      </p:sp>
      <p:pic>
        <p:nvPicPr>
          <p:cNvPr id="8195" name="Содержимое 5" descr="347040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09850" y="1812925"/>
            <a:ext cx="4381500" cy="4514850"/>
          </a:xfrm>
        </p:spPr>
      </p:pic>
      <p:sp>
        <p:nvSpPr>
          <p:cNvPr id="4" name="Скругленный прямоугольник 3">
            <a:hlinkClick r:id="rId3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rtlCol="0" anchor="ctr"/>
          <a:lstStyle/>
          <a:p>
            <a:pPr algn="ctr"/>
            <a:endParaRPr lang="ru-RU" sz="2000" u="sng" dirty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ransition spd="slow" advTm="2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845425" cy="1296988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2. Уважать распорядок дня родителей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642938" y="3143250"/>
            <a:ext cx="8043862" cy="3429000"/>
          </a:xfrm>
        </p:spPr>
        <p:txBody>
          <a:bodyPr/>
          <a:lstStyle/>
          <a:p>
            <a:pPr marL="68263" indent="0">
              <a:buFont typeface="Wingdings" pitchFamily="2" charset="2"/>
              <a:buNone/>
            </a:pPr>
            <a:r>
              <a:rPr lang="ru-RU" sz="2400" dirty="0" smtClean="0"/>
              <a:t>	Ребенок должен понимать, что распорядок дня родителей – это важно и правильно. Поэтому вставать, шуметь, играть, кушать, ложиться спать, тихо рисовать, не мешая родителям отдыхать после рабочего дня, идти в магазин, убирать в комнате – всё это имеет своё место в жизни и должно исполняться в срок. При этом и родители должны придерживаться удобного всем, но достаточно постоянного расписания, чтобы не сбивать ребенка, пока для него это не стало само собой разумеющимся.</a:t>
            </a:r>
          </a:p>
          <a:p>
            <a:pPr marL="68263" indent="0">
              <a:buFont typeface="Wingdings" pitchFamily="2" charset="2"/>
              <a:buNone/>
            </a:pPr>
            <a:endParaRPr lang="ru-RU" sz="2400" dirty="0" smtClean="0"/>
          </a:p>
        </p:txBody>
      </p:sp>
      <p:pic>
        <p:nvPicPr>
          <p:cNvPr id="18436" name="Рисунок 3" descr="ежедневни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928688"/>
            <a:ext cx="2124075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2000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549275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0070C0"/>
                </a:solidFill>
              </a:rPr>
              <a:t>3. Делать зарядку</a:t>
            </a:r>
            <a:br>
              <a:rPr lang="ru-RU" b="1" i="1" dirty="0" smtClean="0">
                <a:solidFill>
                  <a:srgbClr val="0070C0"/>
                </a:solidFill>
              </a:rPr>
            </a:b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785813" y="3286125"/>
            <a:ext cx="7900987" cy="3070225"/>
          </a:xfrm>
        </p:spPr>
        <p:txBody>
          <a:bodyPr/>
          <a:lstStyle/>
          <a:p>
            <a:pPr marL="68263" indent="0">
              <a:buFont typeface="Wingdings" pitchFamily="2" charset="2"/>
              <a:buNone/>
            </a:pPr>
            <a:r>
              <a:rPr lang="ru-RU" sz="2800" smtClean="0"/>
              <a:t>	Пусть он войдёт в этот мир не сонным, а бодрым и здоровым.</a:t>
            </a:r>
          </a:p>
          <a:p>
            <a:pPr marL="68263" indent="0">
              <a:buFont typeface="Wingdings" pitchFamily="2" charset="2"/>
              <a:buNone/>
            </a:pPr>
            <a:r>
              <a:rPr lang="ru-RU" sz="2800" smtClean="0"/>
              <a:t>	Это будет полезно для вас не меньше, чем для ребёнка. Для ребенка же станет традицией и, возможно, избавит от многих проблем в будущем.</a:t>
            </a:r>
          </a:p>
        </p:txBody>
      </p:sp>
      <p:pic>
        <p:nvPicPr>
          <p:cNvPr id="19460" name="Рисунок 3" descr="зарядк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1000125"/>
            <a:ext cx="2928937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5000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4.Спрашивать разрешения</a:t>
            </a: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3" indent="0" algn="just">
              <a:buFont typeface="Wingdings" pitchFamily="2" charset="2"/>
              <a:buNone/>
            </a:pPr>
            <a:r>
              <a:rPr lang="ru-RU" sz="2400" dirty="0" smtClean="0"/>
              <a:t>	Да-да. Можно ли взять конфету, можно ли открыть холодильник, можно ли порисовать новыми фломастерами, можно ли пойти на улицу, можно ли зайти к вам в комнату, когда дверь прикрыта. Вам кажется это ограничением свободы? А на мой взгляд – это естественное поведение человека, который ещё не в состоянии сам принимать такие важные решения. Вы не ограничиваете ребенка – вы помогаете ему научиться правильно принимать решения  в нужное время. Со временем это перерастёт в просьбу разрешить переночевать у подружки, а не выльется в бессонную ночь в догадках – где же любимый подросток.</a:t>
            </a:r>
          </a:p>
        </p:txBody>
      </p:sp>
      <p:pic>
        <p:nvPicPr>
          <p:cNvPr id="20484" name="Рисунок 3" descr="_600_600_90_461005760203388739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142875"/>
            <a:ext cx="17240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00B050"/>
                </a:solidFill>
              </a:rPr>
              <a:t>5. Убирать за собой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785813" y="3071813"/>
            <a:ext cx="7900987" cy="3786187"/>
          </a:xfrm>
        </p:spPr>
        <p:txBody>
          <a:bodyPr/>
          <a:lstStyle/>
          <a:p>
            <a:pPr marL="68263" indent="0" algn="just">
              <a:buFont typeface="Wingdings" pitchFamily="2" charset="2"/>
              <a:buNone/>
            </a:pPr>
            <a:r>
              <a:rPr lang="ru-RU" sz="2400" dirty="0" smtClean="0"/>
              <a:t>	Конечно, не замачивать в отбеливателе одежду, не готовить обед из первого, второго и третьего и не вставлять новое окно в проём детской, но вот убирать постель, мыть тарелку, складывать одежду, собирать игрушки, следить за порядком в детской, кормить кошку и попугая вполне может. Не только может – но и должен, ведь это его прямая обязанность, как ваша обязанность – гладить одежду или пылесосить в зале. Чем раньше он научится обслуживать свой быт, тем проще ему будет в дальнейшем.</a:t>
            </a:r>
          </a:p>
        </p:txBody>
      </p:sp>
      <p:pic>
        <p:nvPicPr>
          <p:cNvPr id="21508" name="Рисунок 3" descr="золушка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000108"/>
            <a:ext cx="2238375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5000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6. Говорить только тогда, </a:t>
            </a:r>
            <a:endParaRPr lang="ru-RU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857250" y="3643313"/>
            <a:ext cx="7843838" cy="3214687"/>
          </a:xfrm>
        </p:spPr>
        <p:txBody>
          <a:bodyPr/>
          <a:lstStyle/>
          <a:p>
            <a:pPr marL="68263" indent="0">
              <a:buFont typeface="Wingdings" pitchFamily="2" charset="2"/>
              <a:buNone/>
            </a:pPr>
            <a:r>
              <a:rPr lang="ru-RU" sz="2400" dirty="0" smtClean="0"/>
              <a:t>когда это уместно, не перебивать взрослых, уважительно говорить с другими людьми, обращаясь на Вы и по имени, имени-отчеству (в зависимости от того, как принято в семье). Нельзя позволять ребенку неприлично шутить, подтрунивать и дразниться, ибо это может перейти в привычку и уж тогда держитесь все взрослые, включая родителей!</a:t>
            </a:r>
          </a:p>
        </p:txBody>
      </p:sp>
      <p:pic>
        <p:nvPicPr>
          <p:cNvPr id="22532" name="Рисунок 3" descr="разрешение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143000"/>
            <a:ext cx="1643063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5000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Заключение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857250" y="1784350"/>
            <a:ext cx="7829550" cy="49307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mtClean="0"/>
              <a:t>    </a:t>
            </a:r>
            <a:r>
              <a:rPr lang="en-US" smtClean="0"/>
              <a:t>		</a:t>
            </a:r>
            <a:r>
              <a:rPr lang="ru-RU" smtClean="0"/>
              <a:t>В </a:t>
            </a:r>
            <a:r>
              <a:rPr lang="ru-RU" sz="2400" smtClean="0"/>
              <a:t>современном изменяющемся обществе дети должны стать «партнерами» для родителей и учителей. В выполнении этой нелегкой задачи может помочь многое: взаимное уважение; согласование взглядов; принятие решений сообща; совместная договоренность о целях; правилах или ограничениях; предоставление определенных прав и привилегий. </a:t>
            </a:r>
            <a:r>
              <a:rPr lang="en-US" sz="2400" smtClean="0"/>
              <a:t>	</a:t>
            </a:r>
            <a:r>
              <a:rPr lang="ru-RU" sz="2400" smtClean="0"/>
              <a:t>Принятие на себя обязанностей может возвысить человека как в собственных глазах, так и в восприятии других людей. По мере того как ребенок начинает понимать преимущества сотрудничества, он начинает воспринимать себя как человека, способного оказать помощь другим людям.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 advTm="25000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643182"/>
            <a:ext cx="8129590" cy="1857388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2457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5500688"/>
            <a:ext cx="8115300" cy="1000125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Соц. педагог.</a:t>
            </a:r>
          </a:p>
        </p:txBody>
      </p:sp>
    </p:spTree>
  </p:cSld>
  <p:clrMapOvr>
    <a:masterClrMapping/>
  </p:clrMapOvr>
  <p:transition spd="slow" advTm="500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63" y="3071813"/>
            <a:ext cx="8429625" cy="3357562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</a:t>
            </a:r>
            <a:r>
              <a:rPr lang="ru-RU" sz="2200" dirty="0" smtClean="0"/>
              <a:t>В соответствии с Конвенцией о правах ребенка, дети имеют право на особую защиту и помощь. Ребенок имеет право на воспитание своими родителями, обеспечение его интересов, всестороннее развитие, уважение его человеческого достоинства. Создание родителями в семье условий, обеспечивающих достоинство ребенка, является необходимым фактором воспитания ребенка.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" y="512763"/>
            <a:ext cx="8291513" cy="18446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200000"/>
                  </a:schemeClr>
                </a:solidFill>
              </a:rPr>
              <a:t>Обязанности родителей в воспитании ребенка в рамках Закона </a:t>
            </a:r>
            <a:endParaRPr lang="ru-RU" sz="4400" b="1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 spd="slow" advTm="30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Равенство обязанностей родителей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500188"/>
            <a:ext cx="5243513" cy="5000625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dirty="0" smtClean="0"/>
              <a:t>	</a:t>
            </a:r>
            <a:r>
              <a:rPr lang="ru-RU" sz="9600" dirty="0" smtClean="0"/>
              <a:t>На основании статьи 38 Конституции Российской Федерации, забота о детях, их воспитание – равное право и обязанность родителей, то есть, родители имеют равные права и несут равные обязанности в отношении своих детей. Данная конституционная норма конкретизируется семейным законодательством (главы 12,13,16 Семейного кодекса Российской Федерации). Равенство прав и обязанностей родителей в отношении детей должно соблюдаться независимо от наличия или отсутствия зарегистрированного брака между родителями.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pic>
        <p:nvPicPr>
          <p:cNvPr id="11268" name="Содержимое 6" descr="V-KA0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72188" y="1500188"/>
            <a:ext cx="2730500" cy="2714625"/>
          </a:xfrm>
        </p:spPr>
      </p:pic>
    </p:spTree>
  </p:cSld>
  <p:clrMapOvr>
    <a:masterClrMapping/>
  </p:clrMapOvr>
  <p:transition spd="slow" advTm="3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   </a:t>
            </a:r>
            <a:r>
              <a:rPr lang="ru-RU" sz="4800" b="1" dirty="0" smtClean="0">
                <a:solidFill>
                  <a:srgbClr val="FF0000"/>
                </a:solidFill>
              </a:rPr>
              <a:t>Ответственность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2"/>
          </p:nvPr>
        </p:nvSpPr>
        <p:spPr>
          <a:xfrm>
            <a:off x="714375" y="1500188"/>
            <a:ext cx="8143875" cy="4643437"/>
          </a:xfrm>
        </p:spPr>
        <p:txBody>
          <a:bodyPr/>
          <a:lstStyle/>
          <a:p>
            <a:pPr marL="53975" algn="just" eaLnBrk="1" hangingPunct="1">
              <a:defRPr/>
            </a:pPr>
            <a:r>
              <a:rPr lang="ru-RU" dirty="0" smtClean="0"/>
              <a:t>За неисполнение или ненадлежащее исполнение обязанностей по воспитанию детей родители могут быть привлечены к различным видам юридической ответственности:</a:t>
            </a:r>
          </a:p>
          <a:p>
            <a:pPr marL="53975" algn="just" eaLnBrk="1" hangingPunct="1">
              <a:buFont typeface="Arial" charset="0"/>
              <a:buChar char="•"/>
              <a:defRPr/>
            </a:pPr>
            <a:r>
              <a:rPr lang="ru-RU" b="1" i="1" u="sng" dirty="0" smtClean="0"/>
              <a:t> </a:t>
            </a:r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</a:rPr>
              <a:t>административной</a:t>
            </a:r>
            <a:r>
              <a:rPr lang="ru-RU" b="1" i="1" u="sng" dirty="0" smtClean="0"/>
              <a:t> </a:t>
            </a:r>
            <a:r>
              <a:rPr lang="ru-RU" dirty="0" smtClean="0"/>
              <a:t>(статья 5.35 Кодекса Российской Федерации об административных правонарушениях «Неисполнение родителями или иными законными представителями несовершеннолетних обязанностей по содержанию и воспитанию несовершеннолетних»); </a:t>
            </a:r>
          </a:p>
          <a:p>
            <a:pPr marL="53975" algn="just" eaLnBrk="1" hangingPunct="1">
              <a:buFont typeface="Arial" charset="0"/>
              <a:buChar char="•"/>
              <a:defRPr/>
            </a:pPr>
            <a:r>
              <a:rPr lang="ru-RU" dirty="0" smtClean="0"/>
              <a:t> </a:t>
            </a:r>
            <a:r>
              <a:rPr lang="ru-RU" b="1" i="1" u="sng" dirty="0" err="1" smtClean="0">
                <a:solidFill>
                  <a:srgbClr val="00B050"/>
                </a:solidFill>
              </a:rPr>
              <a:t>гражданско</a:t>
            </a:r>
            <a:r>
              <a:rPr lang="ru-RU" b="1" i="1" u="sng" dirty="0" smtClean="0">
                <a:solidFill>
                  <a:srgbClr val="00B050"/>
                </a:solidFill>
              </a:rPr>
              <a:t> – правовой </a:t>
            </a:r>
            <a:r>
              <a:rPr lang="ru-RU" dirty="0" smtClean="0"/>
              <a:t>(статьи 1073 – 1075 Гражданского кодекса Российской Федерации); </a:t>
            </a:r>
          </a:p>
          <a:p>
            <a:pPr marL="53975" algn="just" eaLnBrk="1" hangingPunct="1">
              <a:buFont typeface="Arial" charset="0"/>
              <a:buChar char="•"/>
              <a:defRPr/>
            </a:pPr>
            <a:r>
              <a:rPr lang="ru-RU" dirty="0" smtClean="0"/>
              <a:t> </a:t>
            </a:r>
            <a:r>
              <a:rPr lang="ru-RU" b="1" i="1" u="sng" dirty="0" smtClean="0">
                <a:solidFill>
                  <a:srgbClr val="FFFF00"/>
                </a:solidFill>
              </a:rPr>
              <a:t>семейно – правовой </a:t>
            </a:r>
            <a:r>
              <a:rPr lang="ru-RU" dirty="0" smtClean="0"/>
              <a:t>(статьи 69 («Лишение родительских прав»),73 («Ограничение родительских прав») Семейного кодекса Российской Федерации); </a:t>
            </a:r>
          </a:p>
          <a:p>
            <a:pPr marL="53975" algn="just" eaLnBrk="1" hangingPunct="1">
              <a:buFont typeface="Arial" charset="0"/>
              <a:buChar char="•"/>
              <a:defRPr/>
            </a:pPr>
            <a:r>
              <a:rPr lang="ru-RU" dirty="0" smtClean="0"/>
              <a:t> </a:t>
            </a:r>
            <a:r>
              <a:rPr lang="ru-RU" b="1" i="1" u="sng" dirty="0" smtClean="0">
                <a:solidFill>
                  <a:srgbClr val="FF0000"/>
                </a:solidFill>
              </a:rPr>
              <a:t>уголовной</a:t>
            </a:r>
            <a:r>
              <a:rPr lang="ru-RU" dirty="0" smtClean="0"/>
              <a:t> (статья 156 Уголовного кодекса Российской Федерации («Неисполнение обязанностей по воспитанию несовершеннолетнего»)</a:t>
            </a:r>
          </a:p>
          <a:p>
            <a:pPr marL="53975" algn="just" eaLnBrk="1" hangingPunct="1">
              <a:defRPr/>
            </a:pPr>
            <a:endParaRPr lang="ru-RU" dirty="0" smtClean="0"/>
          </a:p>
        </p:txBody>
      </p:sp>
      <p:pic>
        <p:nvPicPr>
          <p:cNvPr id="12292" name="Содержимое 4" descr="ответственность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00875" y="142875"/>
            <a:ext cx="1785938" cy="1357313"/>
          </a:xfrm>
        </p:spPr>
      </p:pic>
    </p:spTree>
  </p:cSld>
  <p:clrMapOvr>
    <a:masterClrMapping/>
  </p:clrMapOvr>
  <p:transition spd="slow" advTm="30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142875"/>
            <a:ext cx="8272462" cy="1292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b="1" i="1" dirty="0" smtClean="0">
                <a:solidFill>
                  <a:schemeClr val="accent6"/>
                </a:solidFill>
              </a:rPr>
              <a:t>Обязанности родителей по защите прав и интересов детей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14813" y="1428750"/>
            <a:ext cx="4786312" cy="442912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/>
              <a:t>Ребенок имеет право на защиту своих прав и законных интересов. Защита прав и интересов детей возлагается на их родителей. Родители ребенка (лица, их заменяющие) обязаны ему содействовать в осуществлении самостоятельных действий, направленных на реализацию и защиту его прав и законных интересов с учетом возраста ребенка и в пределах установленного законодательством РФ объема дееспособности ребенка.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pic>
        <p:nvPicPr>
          <p:cNvPr id="13316" name="Содержимое 7" descr="EM-PRF0754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500188"/>
            <a:ext cx="3530600" cy="2357437"/>
          </a:xfrm>
        </p:spPr>
      </p:pic>
    </p:spTree>
  </p:cSld>
  <p:clrMapOvr>
    <a:masterClrMapping/>
  </p:clrMapOvr>
  <p:transition spd="slow" advTm="22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Обязанности родителей по воспитанию детей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714500"/>
            <a:ext cx="4572000" cy="4525963"/>
          </a:xfrm>
        </p:spPr>
        <p:txBody>
          <a:bodyPr/>
          <a:lstStyle/>
          <a:p>
            <a:pPr eaLnBrk="1" hangingPunct="1"/>
            <a:r>
              <a:rPr lang="ru-RU" sz="1600" dirty="0" smtClean="0"/>
              <a:t>Создавать благоприятные условия для полноценного обучения ребёнка. </a:t>
            </a:r>
          </a:p>
          <a:p>
            <a:pPr eaLnBrk="1" hangingPunct="1"/>
            <a:r>
              <a:rPr lang="ru-RU" sz="1600" dirty="0" smtClean="0"/>
              <a:t>Контролировать надлежащее посещение ребёнком образовательного учреждения. </a:t>
            </a:r>
          </a:p>
          <a:p>
            <a:pPr eaLnBrk="1" hangingPunct="1"/>
            <a:r>
              <a:rPr lang="ru-RU" sz="1600" dirty="0" smtClean="0"/>
              <a:t> Знакомиться с ходом и содержанием образовательного процесса, а также с оценками успеваемости их несовершеннолетних детей.</a:t>
            </a:r>
          </a:p>
          <a:p>
            <a:pPr eaLnBrk="1" hangingPunct="1"/>
            <a:r>
              <a:rPr lang="ru-RU" sz="1600" dirty="0" smtClean="0"/>
              <a:t>Предпринимать меры по ликвидации их несовершеннолетними детьми имеющихся у них академических задолженностей. </a:t>
            </a:r>
          </a:p>
          <a:p>
            <a:pPr eaLnBrk="1" hangingPunct="1"/>
            <a:r>
              <a:rPr lang="ru-RU" sz="1600" dirty="0" smtClean="0"/>
              <a:t> Взаимодействовать с образовательным учреждением, в котором обучается их несовершеннолетний ребёнок, в порядке, установленным Уставом соответствующего образовательного учреждения. </a:t>
            </a:r>
          </a:p>
          <a:p>
            <a:pPr eaLnBrk="1" hangingPunct="1"/>
            <a:endParaRPr lang="ru-RU" sz="1600" dirty="0" smtClean="0"/>
          </a:p>
          <a:p>
            <a:pPr eaLnBrk="1" hangingPunct="1">
              <a:buFont typeface="Wingdings" pitchFamily="2" charset="2"/>
              <a:buNone/>
            </a:pPr>
            <a:endParaRPr lang="ru-RU" sz="1600" dirty="0" smtClean="0"/>
          </a:p>
          <a:p>
            <a:pPr eaLnBrk="1" hangingPunct="1"/>
            <a:endParaRPr lang="ru-RU" sz="2000" dirty="0" smtClean="0"/>
          </a:p>
        </p:txBody>
      </p:sp>
      <p:pic>
        <p:nvPicPr>
          <p:cNvPr id="14340" name="Содержимое 5" descr="75260761_0yYi54s3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714500"/>
            <a:ext cx="3819525" cy="2500313"/>
          </a:xfrm>
        </p:spPr>
      </p:pic>
    </p:spTree>
  </p:cSld>
  <p:clrMapOvr>
    <a:masterClrMapping/>
  </p:clrMapOvr>
  <p:transition spd="slow" advTm="3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2332038"/>
            <a:ext cx="4038600" cy="4097337"/>
          </a:xfrm>
        </p:spPr>
        <p:txBody>
          <a:bodyPr/>
          <a:lstStyle/>
          <a:p>
            <a:pPr eaLnBrk="1" hangingPunct="1"/>
            <a:r>
              <a:rPr lang="ru-RU" sz="1600" dirty="0" smtClean="0"/>
              <a:t>Предпринимать иные меры по обеспечению получения их детьми основного общего образования. </a:t>
            </a:r>
          </a:p>
          <a:p>
            <a:pPr eaLnBrk="1" hangingPunct="1"/>
            <a:r>
              <a:rPr lang="ru-RU" sz="1600" dirty="0" smtClean="0"/>
              <a:t>Не допускать пребывания детей в возрасте до 16 лет в ночное время в компьютерных салонах, дискотеках, а также в иных общественных местах и развлекательных учреждениях без сопровождения взрослых. </a:t>
            </a:r>
          </a:p>
          <a:p>
            <a:pPr eaLnBrk="1" hangingPunct="1"/>
            <a:r>
              <a:rPr lang="ru-RU" sz="1600" dirty="0" smtClean="0"/>
              <a:t>Не допускать совершения детьми хулиганских действий, употребления ими пива или спиртосодержащих напитков, а также наркотических или психотропных веществ. </a:t>
            </a:r>
          </a:p>
          <a:p>
            <a:pPr eaLnBrk="1" hangingPunct="1"/>
            <a:endParaRPr lang="ru-RU" sz="1600" dirty="0" smtClean="0"/>
          </a:p>
        </p:txBody>
      </p:sp>
      <p:sp>
        <p:nvSpPr>
          <p:cNvPr id="15363" name="Содержимое 3"/>
          <p:cNvSpPr>
            <a:spLocks noGrp="1"/>
          </p:cNvSpPr>
          <p:nvPr>
            <p:ph sz="half" idx="2"/>
          </p:nvPr>
        </p:nvSpPr>
        <p:spPr>
          <a:xfrm>
            <a:off x="4714875" y="2332038"/>
            <a:ext cx="4038600" cy="4025900"/>
          </a:xfrm>
        </p:spPr>
        <p:txBody>
          <a:bodyPr/>
          <a:lstStyle/>
          <a:p>
            <a:pPr eaLnBrk="1" hangingPunct="1"/>
            <a:r>
              <a:rPr lang="ru-RU" sz="1600" smtClean="0"/>
              <a:t>Заботиться о здоровье детей, физическом, психическом и нравственном развитии, предпринимать меры по реализации потребностей детей в питании, одежде, предметах досуга, отдыхе и лечении. </a:t>
            </a:r>
          </a:p>
          <a:p>
            <a:pPr eaLnBrk="1" hangingPunct="1"/>
            <a:r>
              <a:rPr lang="ru-RU" sz="1600" smtClean="0"/>
              <a:t>Не допускать жестокого обращения с детьми, наносящее вред психическому или физическому здоровью, оскорбление личности, эксплуатацию, грубое обращение, унижающее человеческое достоинство.</a:t>
            </a:r>
          </a:p>
          <a:p>
            <a:pPr eaLnBrk="1" hangingPunct="1"/>
            <a:endParaRPr lang="ru-RU" sz="1600" smtClean="0"/>
          </a:p>
          <a:p>
            <a:pPr eaLnBrk="1" hangingPunct="1"/>
            <a:endParaRPr lang="ru-RU" sz="160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5365" name="Рисунок 7" descr="dvs04538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0"/>
            <a:ext cx="3357562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Обязанности детей по отношению к родителям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2714625"/>
            <a:ext cx="6592887" cy="3581400"/>
          </a:xfrm>
        </p:spPr>
        <p:txBody>
          <a:bodyPr/>
          <a:lstStyle/>
          <a:p>
            <a:pPr marL="68263" indent="0" algn="just"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ru-RU" sz="2000" smtClean="0"/>
              <a:t>Один из самых важных жизненных принципов, который должны усвоить ваши дети, — то, что права и обязанности неразрывно связаны. А научить этому должны их вы. Да-да, это касается как раз ваших обязанностей.</a:t>
            </a:r>
          </a:p>
          <a:p>
            <a:pPr marL="68263" indent="0"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ru-RU" sz="2000" smtClean="0"/>
              <a:t>Рано или поздно дети станут взрослыми, и им также придется принять полную ответственность за себя и близких. Именно поэтому детей необходимо приучать к порядку и ответственности с самого раненого возраста. </a:t>
            </a:r>
          </a:p>
          <a:p>
            <a:pPr marL="68263" indent="0" algn="just"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ru-RU" sz="2000" smtClean="0"/>
              <a:t>Дети приучаются к ответственности только там, где эту ответственность проявляют сами взрослые.</a:t>
            </a:r>
          </a:p>
          <a:p>
            <a:pPr marL="68263" indent="0" algn="just" eaLnBrk="1" hangingPunct="1">
              <a:buFont typeface="Wingdings" pitchFamily="2" charset="2"/>
              <a:buNone/>
            </a:pPr>
            <a:endParaRPr lang="ru-RU" sz="2400" smtClean="0"/>
          </a:p>
        </p:txBody>
      </p:sp>
      <p:pic>
        <p:nvPicPr>
          <p:cNvPr id="16388" name="Содержимое 5" descr="8185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00813" y="1143000"/>
            <a:ext cx="2030412" cy="1617663"/>
          </a:xfrm>
        </p:spPr>
      </p:pic>
    </p:spTree>
  </p:cSld>
  <p:clrMapOvr>
    <a:masterClrMapping/>
  </p:clrMapOvr>
  <p:transition spd="slow" advTm="25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50" y="512763"/>
            <a:ext cx="7829550" cy="1273175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ЧТО ОБЯЗАН ДЕЛАТЬ КАЖДЫЙ РЕБЕНОК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Объект 5"/>
          <p:cNvSpPr>
            <a:spLocks noGrp="1"/>
          </p:cNvSpPr>
          <p:nvPr>
            <p:ph idx="1"/>
          </p:nvPr>
        </p:nvSpPr>
        <p:spPr>
          <a:xfrm>
            <a:off x="500063" y="3643313"/>
            <a:ext cx="8280400" cy="2571750"/>
          </a:xfrm>
        </p:spPr>
        <p:txBody>
          <a:bodyPr/>
          <a:lstStyle/>
          <a:p>
            <a:pPr marL="68263" indent="0">
              <a:buFont typeface="Wingdings" pitchFamily="2" charset="2"/>
              <a:buNone/>
            </a:pPr>
            <a:r>
              <a:rPr lang="ru-RU" sz="4000" b="1" i="1" smtClean="0">
                <a:solidFill>
                  <a:srgbClr val="92D050"/>
                </a:solidFill>
              </a:rPr>
              <a:t>1. Подниматься</a:t>
            </a:r>
            <a:r>
              <a:rPr lang="ru-RU" sz="4000" smtClean="0">
                <a:solidFill>
                  <a:srgbClr val="92D050"/>
                </a:solidFill>
              </a:rPr>
              <a:t> </a:t>
            </a:r>
            <a:r>
              <a:rPr lang="ru-RU" sz="4000" b="1" i="1" smtClean="0">
                <a:solidFill>
                  <a:srgbClr val="92D050"/>
                </a:solidFill>
              </a:rPr>
              <a:t>с улыбкой</a:t>
            </a:r>
            <a:endParaRPr lang="en-US" sz="4000" smtClean="0">
              <a:solidFill>
                <a:srgbClr val="92D050"/>
              </a:solidFill>
            </a:endParaRPr>
          </a:p>
          <a:p>
            <a:pPr marL="68263" indent="0">
              <a:buFont typeface="Wingdings" pitchFamily="2" charset="2"/>
              <a:buNone/>
            </a:pPr>
            <a:r>
              <a:rPr lang="ru-RU" smtClean="0"/>
              <a:t>Ваш день должен начинаться позитивно, и это зависит не только от вас, но и от вашего чада. Объясните ему это, продемонстрируйте, что так действительно жить значительно лучше.</a:t>
            </a:r>
          </a:p>
          <a:p>
            <a:pPr marL="68263" indent="0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7412" name="Рисунок 3" descr="улыбка солнц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1143000"/>
            <a:ext cx="25003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5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760</TotalTime>
  <Words>513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«ЯБЛОКО ОТ ЯБЛОНИ»</vt:lpstr>
      <vt:lpstr>Обязанности родителей в воспитании ребенка в рамках Закона </vt:lpstr>
      <vt:lpstr>Равенство обязанностей родителей</vt:lpstr>
      <vt:lpstr>   Ответственность</vt:lpstr>
      <vt:lpstr> Обязанности родителей по защите прав и интересов детей </vt:lpstr>
      <vt:lpstr> Обязанности родителей по воспитанию детей</vt:lpstr>
      <vt:lpstr> </vt:lpstr>
      <vt:lpstr>Обязанности детей по отношению к родителям</vt:lpstr>
      <vt:lpstr>ЧТО ОБЯЗАН ДЕЛАТЬ КАЖДЫЙ РЕБЕНОК</vt:lpstr>
      <vt:lpstr>2. Уважать распорядок дня родителей </vt:lpstr>
      <vt:lpstr>3. Делать зарядку </vt:lpstr>
      <vt:lpstr>4.Спрашивать разрешения</vt:lpstr>
      <vt:lpstr>5. Убирать за собой</vt:lpstr>
      <vt:lpstr>6. Говорить только тогда, </vt:lpstr>
      <vt:lpstr>Заключение </vt:lpstr>
      <vt:lpstr>Спасибо за внимание!</vt:lpstr>
    </vt:vector>
  </TitlesOfParts>
  <Company>ОАО "УРАЛСВЯЗЬИНФОРМ" ПФЭ ПТУЭС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Mikhaylova-ER</dc:creator>
  <cp:lastModifiedBy>ogneva</cp:lastModifiedBy>
  <cp:revision>92</cp:revision>
  <dcterms:created xsi:type="dcterms:W3CDTF">2011-11-17T07:50:41Z</dcterms:created>
  <dcterms:modified xsi:type="dcterms:W3CDTF">2015-03-30T06:20:40Z</dcterms:modified>
</cp:coreProperties>
</file>