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bookmarkIdSeed="6">
  <p:sldMasterIdLst>
    <p:sldMasterId id="2147483648" r:id="rId1"/>
  </p:sldMasterIdLst>
  <p:notesMasterIdLst>
    <p:notesMasterId r:id="rId23"/>
  </p:notesMasterIdLst>
  <p:sldIdLst>
    <p:sldId id="440" r:id="rId2"/>
    <p:sldId id="421" r:id="rId3"/>
    <p:sldId id="472" r:id="rId4"/>
    <p:sldId id="405" r:id="rId5"/>
    <p:sldId id="466" r:id="rId6"/>
    <p:sldId id="430" r:id="rId7"/>
    <p:sldId id="412" r:id="rId8"/>
    <p:sldId id="447" r:id="rId9"/>
    <p:sldId id="467" r:id="rId10"/>
    <p:sldId id="448" r:id="rId11"/>
    <p:sldId id="453" r:id="rId12"/>
    <p:sldId id="454" r:id="rId13"/>
    <p:sldId id="455" r:id="rId14"/>
    <p:sldId id="456" r:id="rId15"/>
    <p:sldId id="468" r:id="rId16"/>
    <p:sldId id="469" r:id="rId17"/>
    <p:sldId id="470" r:id="rId18"/>
    <p:sldId id="471" r:id="rId19"/>
    <p:sldId id="457" r:id="rId20"/>
    <p:sldId id="458" r:id="rId21"/>
    <p:sldId id="452" r:id="rId2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6699FF"/>
    <a:srgbClr val="FFFFCC"/>
    <a:srgbClr val="FFFF00"/>
    <a:srgbClr val="669900"/>
    <a:srgbClr val="66FFCC"/>
    <a:srgbClr val="333399"/>
    <a:srgbClr val="00CC00"/>
    <a:srgbClr val="E8E8E8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0" autoAdjust="0"/>
    <p:restoredTop sz="94324" autoAdjust="0"/>
  </p:normalViewPr>
  <p:slideViewPr>
    <p:cSldViewPr>
      <p:cViewPr>
        <p:scale>
          <a:sx n="75" d="100"/>
          <a:sy n="75" d="100"/>
        </p:scale>
        <p:origin x="-293" y="-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15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15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Щелчок правит 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1515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15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68B28AA2-0E9A-44E0-91ED-F4E2CC5875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9169028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64A148-70C9-411E-9D06-323B6C5B0C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45FD80-056D-4AF7-8CCB-C800A3D0BE0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532E0-2FA0-4BCC-90F4-5E979BD3AC7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B6647A-8B3D-414B-8321-958F3E1233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8133E6-322F-4036-81CE-736E5A57FE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3A5966-9E8C-4CEE-B1F4-28C3C21A649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ECB7F1-5D6A-4C17-A3B6-7D760C8EF41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5D07B7-4DC0-409F-8C79-9D0E426711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0891E6-E6C1-42A3-A17E-B275C729E0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BEE917-FECD-467B-9A15-AA9C4E7E219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F1CCC9-241C-4B67-B6A3-D5993B39CCC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Щелчок правит 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Щелчок правит 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/>
            </a:lvl1pPr>
          </a:lstStyle>
          <a:p>
            <a:pPr>
              <a:defRPr/>
            </a:pPr>
            <a:fld id="{EAA1DA48-BF48-43AE-9563-84C81882E33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857224" y="571480"/>
            <a:ext cx="7572428" cy="5539978"/>
          </a:xfrm>
          <a:prstGeom prst="rect">
            <a:avLst/>
          </a:prstGeom>
          <a:ln>
            <a:noFill/>
          </a:ln>
          <a:effectLst/>
          <a:ex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defPPr>
              <a:defRPr lang="ru-RU"/>
            </a:defPPr>
            <a:lvl1pPr algn="ctr" eaLnBrk="0" hangingPunct="0">
              <a:defRPr sz="2800" b="1">
                <a:ln w="12700">
                  <a:solidFill>
                    <a:srgbClr val="CC6600"/>
                  </a:solidFill>
                  <a:prstDash val="solid"/>
                </a:ln>
                <a:pattFill prst="pct50">
                  <a:fgClr>
                    <a:srgbClr val="CC6600"/>
                  </a:fgClr>
                  <a:bgClr>
                    <a:srgbClr val="CC6600">
                      <a:lumMod val="20000"/>
                      <a:lumOff val="80000"/>
                    </a:srgbClr>
                  </a:bgClr>
                </a:pattFill>
                <a:effectLst>
                  <a:outerShdw dist="38100" dir="2640000" algn="bl" rotWithShape="0">
                    <a:srgbClr val="CC6600"/>
                  </a:outerShdw>
                </a:effectLst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2100" kern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21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>
              <a:defRPr/>
            </a:pPr>
            <a:endParaRPr lang="ru-RU" altLang="ru-RU" sz="2400" dirty="0" smtClean="0">
              <a:ln w="12700">
                <a:solidFill>
                  <a:srgbClr val="FFFFCC">
                    <a:lumMod val="75000"/>
                  </a:srgbClr>
                </a:solidFill>
                <a:prstDash val="solid"/>
              </a:ln>
              <a:solidFill>
                <a:srgbClr val="CC6600">
                  <a:lumMod val="50000"/>
                </a:srgbClr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latin typeface="+mj-lt"/>
              <a:cs typeface="+mn-cs"/>
            </a:endParaRPr>
          </a:p>
          <a:p>
            <a:pPr>
              <a:defRPr/>
            </a:pPr>
            <a:endParaRPr lang="ru-RU" altLang="ru-RU" sz="2400" dirty="0" smtClean="0">
              <a:ln w="12700">
                <a:solidFill>
                  <a:srgbClr val="FFFFCC">
                    <a:lumMod val="75000"/>
                  </a:srgbClr>
                </a:solidFill>
                <a:prstDash val="solid"/>
              </a:ln>
              <a:solidFill>
                <a:srgbClr val="CC6600">
                  <a:lumMod val="50000"/>
                </a:srgbClr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latin typeface="+mj-lt"/>
            </a:endParaRPr>
          </a:p>
          <a:p>
            <a:pPr>
              <a:defRPr/>
            </a:pPr>
            <a:r>
              <a:rPr lang="ru-RU" altLang="ru-RU" sz="2400" dirty="0" smtClean="0">
                <a:ln w="12700">
                  <a:solidFill>
                    <a:srgbClr val="FFFFCC">
                      <a:lumMod val="75000"/>
                    </a:srgbClr>
                  </a:solidFill>
                  <a:prstDash val="solid"/>
                </a:ln>
                <a:solidFill>
                  <a:srgbClr val="CC6600">
                    <a:lumMod val="50000"/>
                  </a:srgbClr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+mj-lt"/>
                <a:cs typeface="+mn-cs"/>
              </a:rPr>
              <a:t>Тема : «Порядок </a:t>
            </a:r>
            <a:r>
              <a:rPr lang="ru-RU" altLang="ru-RU" sz="2400" dirty="0" smtClean="0">
                <a:ln w="12700">
                  <a:solidFill>
                    <a:srgbClr val="FFFFCC">
                      <a:lumMod val="75000"/>
                    </a:srgbClr>
                  </a:solidFill>
                  <a:prstDash val="solid"/>
                </a:ln>
                <a:solidFill>
                  <a:srgbClr val="CC6600">
                    <a:lumMod val="50000"/>
                  </a:srgbClr>
                </a:solidFill>
                <a:effectLst/>
                <a:latin typeface="+mj-lt"/>
                <a:cs typeface="+mn-cs"/>
              </a:rPr>
              <a:t>проведения</a:t>
            </a:r>
            <a:r>
              <a:rPr lang="ru-RU" altLang="ru-RU" sz="2400" dirty="0" smtClean="0">
                <a:ln w="12700">
                  <a:solidFill>
                    <a:srgbClr val="FFFFCC">
                      <a:lumMod val="75000"/>
                    </a:srgbClr>
                  </a:solidFill>
                  <a:prstDash val="solid"/>
                </a:ln>
                <a:solidFill>
                  <a:srgbClr val="CC6600">
                    <a:lumMod val="50000"/>
                  </a:srgbClr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+mj-lt"/>
                <a:cs typeface="+mn-cs"/>
              </a:rPr>
              <a:t> мероприятий по предварительному отбору граждан в образовательные организации высшего образования, находящиеся в ведении </a:t>
            </a:r>
          </a:p>
          <a:p>
            <a:pPr>
              <a:defRPr/>
            </a:pPr>
            <a:r>
              <a:rPr lang="ru-RU" altLang="ru-RU" sz="2400" dirty="0" smtClean="0">
                <a:ln w="12700">
                  <a:solidFill>
                    <a:srgbClr val="FFFFCC">
                      <a:lumMod val="75000"/>
                    </a:srgbClr>
                  </a:solidFill>
                  <a:prstDash val="solid"/>
                </a:ln>
                <a:solidFill>
                  <a:srgbClr val="CC6600">
                    <a:lumMod val="50000"/>
                  </a:srgbClr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+mj-lt"/>
                <a:cs typeface="+mn-cs"/>
              </a:rPr>
              <a:t>Министерства обороны Российской Федерации</a:t>
            </a:r>
          </a:p>
          <a:p>
            <a:pPr>
              <a:defRPr/>
            </a:pPr>
            <a:endParaRPr lang="ru-RU" altLang="ru-RU" sz="2400" dirty="0" smtClean="0">
              <a:ln w="12700">
                <a:solidFill>
                  <a:srgbClr val="FFFFCC">
                    <a:lumMod val="75000"/>
                  </a:srgbClr>
                </a:solidFill>
                <a:prstDash val="solid"/>
              </a:ln>
              <a:solidFill>
                <a:srgbClr val="CC6600">
                  <a:lumMod val="50000"/>
                </a:srgbClr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latin typeface="+mj-lt"/>
            </a:endParaRPr>
          </a:p>
          <a:p>
            <a:pPr>
              <a:defRPr/>
            </a:pPr>
            <a:endParaRPr lang="ru-RU" altLang="ru-RU" sz="2400" dirty="0" smtClean="0">
              <a:ln w="12700">
                <a:solidFill>
                  <a:srgbClr val="FFFFCC">
                    <a:lumMod val="75000"/>
                  </a:srgbClr>
                </a:solidFill>
                <a:prstDash val="solid"/>
              </a:ln>
              <a:solidFill>
                <a:srgbClr val="CC6600">
                  <a:lumMod val="50000"/>
                </a:srgbClr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latin typeface="+mj-lt"/>
              <a:cs typeface="+mn-cs"/>
            </a:endParaRPr>
          </a:p>
          <a:p>
            <a:pPr>
              <a:defRPr/>
            </a:pPr>
            <a:endParaRPr lang="ru-RU" altLang="ru-RU" sz="2400" dirty="0" smtClean="0">
              <a:ln w="12700">
                <a:solidFill>
                  <a:srgbClr val="FFFFCC">
                    <a:lumMod val="75000"/>
                  </a:srgbClr>
                </a:solidFill>
                <a:prstDash val="solid"/>
              </a:ln>
              <a:solidFill>
                <a:srgbClr val="CC6600">
                  <a:lumMod val="50000"/>
                </a:srgbClr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latin typeface="+mj-lt"/>
            </a:endParaRPr>
          </a:p>
          <a:p>
            <a:pPr>
              <a:defRPr/>
            </a:pPr>
            <a:endParaRPr lang="ru-RU" altLang="ru-RU" sz="2400" dirty="0" smtClean="0">
              <a:ln w="12700">
                <a:solidFill>
                  <a:srgbClr val="FFFFCC">
                    <a:lumMod val="75000"/>
                  </a:srgbClr>
                </a:solidFill>
                <a:prstDash val="solid"/>
              </a:ln>
              <a:solidFill>
                <a:srgbClr val="CC6600">
                  <a:lumMod val="50000"/>
                </a:srgbClr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latin typeface="+mj-lt"/>
              <a:cs typeface="+mn-cs"/>
            </a:endParaRPr>
          </a:p>
          <a:p>
            <a:pPr>
              <a:defRPr/>
            </a:pPr>
            <a:endParaRPr lang="ru-RU" altLang="ru-RU" sz="2400" dirty="0" smtClean="0">
              <a:ln w="12700">
                <a:solidFill>
                  <a:srgbClr val="FFFFCC">
                    <a:lumMod val="75000"/>
                  </a:srgbClr>
                </a:solidFill>
                <a:prstDash val="solid"/>
              </a:ln>
              <a:solidFill>
                <a:srgbClr val="CC6600">
                  <a:lumMod val="50000"/>
                </a:srgbClr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latin typeface="+mj-lt"/>
            </a:endParaRPr>
          </a:p>
          <a:p>
            <a:pPr>
              <a:defRPr/>
            </a:pPr>
            <a:r>
              <a:rPr lang="ru-RU" altLang="ru-RU" sz="2400" dirty="0" smtClean="0">
                <a:ln w="12700">
                  <a:solidFill>
                    <a:srgbClr val="FFFFCC">
                      <a:lumMod val="75000"/>
                    </a:srgbClr>
                  </a:solidFill>
                  <a:prstDash val="solid"/>
                </a:ln>
                <a:solidFill>
                  <a:srgbClr val="CC6600">
                    <a:lumMod val="50000"/>
                  </a:srgbClr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+mj-lt"/>
                <a:cs typeface="+mn-cs"/>
              </a:rPr>
              <a:t> </a:t>
            </a:r>
            <a:endParaRPr lang="ru-RU" altLang="ru-RU" sz="2400" dirty="0">
              <a:ln w="12700">
                <a:solidFill>
                  <a:srgbClr val="FFFFCC">
                    <a:lumMod val="75000"/>
                  </a:srgbClr>
                </a:solidFill>
                <a:prstDash val="solid"/>
              </a:ln>
              <a:solidFill>
                <a:srgbClr val="CC6600">
                  <a:lumMod val="50000"/>
                </a:srgbClr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latin typeface="+mj-lt"/>
              <a:cs typeface="+mn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456"/>
          <p:cNvSpPr>
            <a:spLocks noChangeShapeType="1"/>
          </p:cNvSpPr>
          <p:nvPr/>
        </p:nvSpPr>
        <p:spPr bwMode="auto">
          <a:xfrm>
            <a:off x="0" y="928688"/>
            <a:ext cx="9156700" cy="0"/>
          </a:xfrm>
          <a:prstGeom prst="line">
            <a:avLst/>
          </a:prstGeom>
          <a:noFill/>
          <a:ln w="57150" cmpd="thinThick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pic>
        <p:nvPicPr>
          <p:cNvPr id="5" name="Рисунок 9" descr="Рисунок1.pn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5575" y="49213"/>
            <a:ext cx="725488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6" name="Group 8"/>
          <p:cNvGrpSpPr>
            <a:grpSpLocks/>
          </p:cNvGrpSpPr>
          <p:nvPr/>
        </p:nvGrpSpPr>
        <p:grpSpPr bwMode="auto">
          <a:xfrm>
            <a:off x="8028384" y="188640"/>
            <a:ext cx="990600" cy="609600"/>
            <a:chOff x="5375" y="45"/>
            <a:chExt cx="681" cy="415"/>
          </a:xfrm>
        </p:grpSpPr>
        <p:pic>
          <p:nvPicPr>
            <p:cNvPr id="7" name="Picture 14" descr="flag1"/>
            <p:cNvPicPr>
              <a:picLocks noChangeAspect="1" noChangeArrowheads="1" noCrop="1"/>
            </p:cNvPicPr>
            <p:nvPr/>
          </p:nvPicPr>
          <p:blipFill>
            <a:blip r:embed="rId3" cstate="print">
              <a:lum bright="-20000" contrast="16000"/>
            </a:blip>
            <a:srcRect/>
            <a:stretch>
              <a:fillRect/>
            </a:stretch>
          </p:blipFill>
          <p:spPr bwMode="auto">
            <a:xfrm>
              <a:off x="5375" y="45"/>
              <a:ext cx="681" cy="4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5511" y="136"/>
              <a:ext cx="29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1173" tIns="45588" rIns="91173" bIns="45588" anchor="ctr"/>
            <a:lstStyle/>
            <a:p>
              <a:pPr algn="ctr" defTabSz="447675" eaLnBrk="0" fontAlgn="auto" hangingPunct="0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defRPr/>
              </a:pPr>
              <a:fld id="{DAAC6B7A-3F0C-4F78-B2DD-E2132D566200}" type="slidenum">
                <a:rPr lang="ru-RU" sz="3200" b="1">
                  <a:solidFill>
                    <a:srgbClr val="FFFA1B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  <a:ea typeface="Lucida Sans Unicode" pitchFamily="34" charset="0"/>
                  <a:cs typeface="Arial" charset="0"/>
                </a:rPr>
                <a:pPr algn="ctr" defTabSz="447675" eaLnBrk="0" fontAlgn="auto" hangingPunct="0"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ct val="100000"/>
                  <a:buFont typeface="Times New Roman" pitchFamily="18" charset="0"/>
                  <a:buNone/>
                  <a:defRPr/>
                </a:pPr>
                <a:t>10</a:t>
              </a:fld>
              <a:endParaRPr lang="ru-RU" sz="3200" b="1" dirty="0">
                <a:solidFill>
                  <a:srgbClr val="FFFA1B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Lucida Sans Unicode" pitchFamily="34" charset="0"/>
                <a:cs typeface="Arial" charset="0"/>
              </a:endParaRPr>
            </a:p>
          </p:txBody>
        </p:sp>
      </p:grpSp>
      <p:sp>
        <p:nvSpPr>
          <p:cNvPr id="10" name="Rectangle 7"/>
          <p:cNvSpPr>
            <a:spLocks noRot="1" noChangeArrowheads="1"/>
          </p:cNvSpPr>
          <p:nvPr/>
        </p:nvSpPr>
        <p:spPr bwMode="auto">
          <a:xfrm>
            <a:off x="1214414" y="1142984"/>
            <a:ext cx="6215105" cy="500066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К заявлению кандидата </a:t>
            </a:r>
            <a:r>
              <a:rPr lang="ru-RU" kern="0" dirty="0" smtClean="0">
                <a:solidFill>
                  <a:srgbClr val="FF0000"/>
                </a:solidFill>
                <a:latin typeface="+mj-lt"/>
              </a:rPr>
              <a:t>прилагаются:</a:t>
            </a:r>
            <a:endParaRPr lang="ru-RU" kern="0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11" name="Rectangle 7"/>
          <p:cNvSpPr>
            <a:spLocks noRot="1" noChangeArrowheads="1"/>
          </p:cNvSpPr>
          <p:nvPr/>
        </p:nvSpPr>
        <p:spPr bwMode="auto">
          <a:xfrm>
            <a:off x="142844" y="1928802"/>
            <a:ext cx="4286280" cy="42862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lvl="0" indent="342900" algn="just"/>
            <a:r>
              <a:rPr lang="ru-RU" sz="2000" dirty="0" smtClean="0"/>
              <a:t>Копия свидетельства о рождении</a:t>
            </a:r>
            <a:endParaRPr lang="ru-RU" sz="20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1000100" y="214290"/>
            <a:ext cx="689592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ПРЕДВАРИТЕЛЬНЫЙ ОТБОР КАНДИДАТОВ</a:t>
            </a:r>
            <a:endParaRPr lang="ru-RU" dirty="0"/>
          </a:p>
        </p:txBody>
      </p:sp>
      <p:sp>
        <p:nvSpPr>
          <p:cNvPr id="13" name="Rectangle 7"/>
          <p:cNvSpPr>
            <a:spLocks noRot="1" noChangeArrowheads="1"/>
          </p:cNvSpPr>
          <p:nvPr/>
        </p:nvSpPr>
        <p:spPr bwMode="auto">
          <a:xfrm>
            <a:off x="2214546" y="4929198"/>
            <a:ext cx="4714908" cy="42862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lvl="0" indent="342900" algn="just"/>
            <a:r>
              <a:rPr lang="ru-RU" sz="2000" dirty="0" smtClean="0"/>
              <a:t>Три фотографии размером 4,5 </a:t>
            </a:r>
            <a:r>
              <a:rPr lang="ru-RU" sz="2000" dirty="0" err="1" smtClean="0"/>
              <a:t>х</a:t>
            </a:r>
            <a:r>
              <a:rPr lang="ru-RU" sz="2000" dirty="0" smtClean="0"/>
              <a:t> 6 см.</a:t>
            </a:r>
            <a:endParaRPr lang="ru-RU" sz="2000" dirty="0"/>
          </a:p>
        </p:txBody>
      </p:sp>
      <p:sp>
        <p:nvSpPr>
          <p:cNvPr id="14" name="Rectangle 7"/>
          <p:cNvSpPr>
            <a:spLocks noRot="1" noChangeArrowheads="1"/>
          </p:cNvSpPr>
          <p:nvPr/>
        </p:nvSpPr>
        <p:spPr bwMode="auto">
          <a:xfrm>
            <a:off x="2714612" y="5572140"/>
            <a:ext cx="6286544" cy="42862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lvl="0" indent="342900" algn="just"/>
            <a:r>
              <a:rPr lang="ru-RU" sz="2000" dirty="0" smtClean="0"/>
              <a:t>Для обучающихся в ОО СПО – справка об обучении</a:t>
            </a:r>
            <a:endParaRPr lang="ru-RU" sz="2000" dirty="0"/>
          </a:p>
        </p:txBody>
      </p:sp>
      <p:sp>
        <p:nvSpPr>
          <p:cNvPr id="15" name="Rectangle 7"/>
          <p:cNvSpPr>
            <a:spLocks noRot="1" noChangeArrowheads="1"/>
          </p:cNvSpPr>
          <p:nvPr/>
        </p:nvSpPr>
        <p:spPr bwMode="auto">
          <a:xfrm>
            <a:off x="1785918" y="4286256"/>
            <a:ext cx="4362729" cy="42862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lvl="0" indent="342900" algn="just"/>
            <a:r>
              <a:rPr lang="ru-RU" sz="2000" dirty="0" smtClean="0"/>
              <a:t>Копия документа об образовании</a:t>
            </a:r>
            <a:endParaRPr lang="ru-RU" sz="2000" dirty="0"/>
          </a:p>
        </p:txBody>
      </p:sp>
      <p:sp>
        <p:nvSpPr>
          <p:cNvPr id="17" name="Rectangle 7"/>
          <p:cNvSpPr>
            <a:spLocks noRot="1" noChangeArrowheads="1"/>
          </p:cNvSpPr>
          <p:nvPr/>
        </p:nvSpPr>
        <p:spPr bwMode="auto">
          <a:xfrm>
            <a:off x="428596" y="2500306"/>
            <a:ext cx="7358113" cy="42862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lvl="0" indent="342900" algn="just"/>
            <a:r>
              <a:rPr lang="ru-RU" sz="2000" dirty="0" smtClean="0"/>
              <a:t>Копия документа удостоверяющего личность и гражданство</a:t>
            </a:r>
            <a:endParaRPr lang="ru-RU" sz="2000" dirty="0"/>
          </a:p>
        </p:txBody>
      </p:sp>
      <p:sp>
        <p:nvSpPr>
          <p:cNvPr id="18" name="Rectangle 7"/>
          <p:cNvSpPr>
            <a:spLocks noRot="1" noChangeArrowheads="1"/>
          </p:cNvSpPr>
          <p:nvPr/>
        </p:nvSpPr>
        <p:spPr bwMode="auto">
          <a:xfrm>
            <a:off x="857224" y="3071810"/>
            <a:ext cx="2643206" cy="42862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lvl="0" indent="342900" algn="just"/>
            <a:r>
              <a:rPr lang="ru-RU" sz="2000" dirty="0" smtClean="0"/>
              <a:t>автобиография</a:t>
            </a:r>
            <a:endParaRPr lang="ru-RU" sz="2000" dirty="0"/>
          </a:p>
        </p:txBody>
      </p:sp>
      <p:sp>
        <p:nvSpPr>
          <p:cNvPr id="19" name="Rectangle 7"/>
          <p:cNvSpPr>
            <a:spLocks noRot="1" noChangeArrowheads="1"/>
          </p:cNvSpPr>
          <p:nvPr/>
        </p:nvSpPr>
        <p:spPr bwMode="auto">
          <a:xfrm>
            <a:off x="1285852" y="3714752"/>
            <a:ext cx="2576538" cy="42862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lvl="0" indent="342900" algn="just"/>
            <a:r>
              <a:rPr lang="ru-RU" sz="2000" dirty="0" smtClean="0"/>
              <a:t>характеристика</a:t>
            </a:r>
            <a:endParaRPr lang="ru-RU" sz="20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456"/>
          <p:cNvSpPr>
            <a:spLocks noChangeShapeType="1"/>
          </p:cNvSpPr>
          <p:nvPr/>
        </p:nvSpPr>
        <p:spPr bwMode="auto">
          <a:xfrm>
            <a:off x="0" y="928688"/>
            <a:ext cx="9156700" cy="0"/>
          </a:xfrm>
          <a:prstGeom prst="line">
            <a:avLst/>
          </a:prstGeom>
          <a:noFill/>
          <a:ln w="57150" cmpd="thinThick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pic>
        <p:nvPicPr>
          <p:cNvPr id="5" name="Рисунок 9" descr="Рисунок1.pn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5575" y="49213"/>
            <a:ext cx="725488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6" name="Group 8"/>
          <p:cNvGrpSpPr>
            <a:grpSpLocks/>
          </p:cNvGrpSpPr>
          <p:nvPr/>
        </p:nvGrpSpPr>
        <p:grpSpPr bwMode="auto">
          <a:xfrm>
            <a:off x="8028384" y="188640"/>
            <a:ext cx="990600" cy="609600"/>
            <a:chOff x="5375" y="45"/>
            <a:chExt cx="681" cy="415"/>
          </a:xfrm>
        </p:grpSpPr>
        <p:pic>
          <p:nvPicPr>
            <p:cNvPr id="7" name="Picture 14" descr="flag1"/>
            <p:cNvPicPr>
              <a:picLocks noChangeAspect="1" noChangeArrowheads="1" noCrop="1"/>
            </p:cNvPicPr>
            <p:nvPr/>
          </p:nvPicPr>
          <p:blipFill>
            <a:blip r:embed="rId3" cstate="print">
              <a:lum bright="-20000" contrast="16000"/>
            </a:blip>
            <a:srcRect/>
            <a:stretch>
              <a:fillRect/>
            </a:stretch>
          </p:blipFill>
          <p:spPr bwMode="auto">
            <a:xfrm>
              <a:off x="5375" y="45"/>
              <a:ext cx="681" cy="4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5511" y="136"/>
              <a:ext cx="29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1173" tIns="45588" rIns="91173" bIns="45588" anchor="ctr"/>
            <a:lstStyle/>
            <a:p>
              <a:pPr algn="ctr" defTabSz="447675" eaLnBrk="0" fontAlgn="auto" hangingPunct="0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defRPr/>
              </a:pPr>
              <a:fld id="{DAAC6B7A-3F0C-4F78-B2DD-E2132D566200}" type="slidenum">
                <a:rPr lang="ru-RU" sz="3200" b="1">
                  <a:solidFill>
                    <a:srgbClr val="FFFA1B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  <a:ea typeface="Lucida Sans Unicode" pitchFamily="34" charset="0"/>
                  <a:cs typeface="Arial" charset="0"/>
                </a:rPr>
                <a:pPr algn="ctr" defTabSz="447675" eaLnBrk="0" fontAlgn="auto" hangingPunct="0"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ct val="100000"/>
                  <a:buFont typeface="Times New Roman" pitchFamily="18" charset="0"/>
                  <a:buNone/>
                  <a:defRPr/>
                </a:pPr>
                <a:t>11</a:t>
              </a:fld>
              <a:endParaRPr lang="ru-RU" sz="3200" b="1" dirty="0">
                <a:solidFill>
                  <a:srgbClr val="FFFA1B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Lucida Sans Unicode" pitchFamily="34" charset="0"/>
                <a:cs typeface="Arial" charset="0"/>
              </a:endParaRPr>
            </a:p>
          </p:txBody>
        </p:sp>
      </p:grpSp>
      <p:sp>
        <p:nvSpPr>
          <p:cNvPr id="10" name="Rectangle 7"/>
          <p:cNvSpPr>
            <a:spLocks noRot="1" noChangeArrowheads="1"/>
          </p:cNvSpPr>
          <p:nvPr/>
        </p:nvSpPr>
        <p:spPr bwMode="auto">
          <a:xfrm>
            <a:off x="500034" y="2857496"/>
            <a:ext cx="8220349" cy="292895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just"/>
            <a:r>
              <a:rPr lang="ru-RU" sz="2000" dirty="0" smtClean="0"/>
              <a:t>Организация предварительного освидетельствования граждан, не проходящих военную службу и поступающих в военно-учебное заведение, возлагается на призывные комиссии, военно-врачебные комиссии соответствующих федеральных органов исполнительной власти и проводится врачами – специалистами:  врач – хирург; врач – терапевт; врач – невролог; врач – психиатр; врач – офтальмолог; врач – </a:t>
            </a:r>
            <a:r>
              <a:rPr lang="ru-RU" sz="2000" dirty="0" err="1" smtClean="0"/>
              <a:t>оториноларинголог</a:t>
            </a:r>
            <a:r>
              <a:rPr lang="ru-RU" sz="2000" dirty="0" smtClean="0"/>
              <a:t>; врач – стоматолог; врач – </a:t>
            </a:r>
            <a:r>
              <a:rPr lang="ru-RU" sz="2000" dirty="0" err="1" smtClean="0"/>
              <a:t>дерматовенеролог</a:t>
            </a:r>
            <a:r>
              <a:rPr lang="ru-RU" sz="2000" dirty="0" smtClean="0"/>
              <a:t>.</a:t>
            </a:r>
          </a:p>
          <a:p>
            <a:pPr algn="just"/>
            <a:r>
              <a:rPr lang="ru-RU" sz="2000" b="1" dirty="0" smtClean="0"/>
              <a:t>При этом врач – психиатр проводит освидетельствование после изучения результатов профессионального отбора кандидата.</a:t>
            </a:r>
          </a:p>
          <a:p>
            <a:pPr algn="just">
              <a:buFontTx/>
              <a:buChar char="-"/>
            </a:pPr>
            <a:endParaRPr lang="ru-RU" sz="2000" dirty="0" smtClean="0"/>
          </a:p>
          <a:p>
            <a:pPr algn="just">
              <a:buFontTx/>
              <a:buChar char="-"/>
            </a:pPr>
            <a:endParaRPr lang="ru-RU" sz="2000" dirty="0" smtClean="0"/>
          </a:p>
        </p:txBody>
      </p:sp>
      <p:sp>
        <p:nvSpPr>
          <p:cNvPr id="11" name="Rectangle 7"/>
          <p:cNvSpPr>
            <a:spLocks noRot="1" noChangeArrowheads="1"/>
          </p:cNvSpPr>
          <p:nvPr/>
        </p:nvSpPr>
        <p:spPr bwMode="auto">
          <a:xfrm>
            <a:off x="500034" y="1214422"/>
            <a:ext cx="8220349" cy="1301844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just"/>
            <a:r>
              <a:rPr lang="ru-RU" sz="2000" dirty="0" smtClean="0"/>
              <a:t>Граждане, поступающие в военно-учебные заведения проходят предварительное медицинское освидетельствование в целях определения годности к военной службе, годности к поступлению в конкретное военно-учебное заведение по конкретному профилю обучения</a:t>
            </a:r>
            <a:endParaRPr lang="ru-RU" sz="20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928662" y="1"/>
            <a:ext cx="7143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cs typeface="Times New Roman" pitchFamily="18" charset="0"/>
              </a:rPr>
              <a:t>ПРЕДВАРИТЕЛЬНОЕ МЕДИЦИНСКОЕ </a:t>
            </a:r>
          </a:p>
          <a:p>
            <a:pPr algn="ctr"/>
            <a:r>
              <a:rPr lang="ru-RU" b="1" dirty="0" smtClean="0">
                <a:solidFill>
                  <a:srgbClr val="FF0000"/>
                </a:solidFill>
                <a:cs typeface="Times New Roman" pitchFamily="18" charset="0"/>
              </a:rPr>
              <a:t>ОСВИДЕТЕЛЬСТВОВАНИЕ</a:t>
            </a:r>
            <a:endParaRPr lang="ru-RU" b="1" dirty="0">
              <a:solidFill>
                <a:srgbClr val="FF0000"/>
              </a:solidFill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288686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456"/>
          <p:cNvSpPr>
            <a:spLocks noChangeShapeType="1"/>
          </p:cNvSpPr>
          <p:nvPr/>
        </p:nvSpPr>
        <p:spPr bwMode="auto">
          <a:xfrm>
            <a:off x="0" y="928688"/>
            <a:ext cx="9156700" cy="0"/>
          </a:xfrm>
          <a:prstGeom prst="line">
            <a:avLst/>
          </a:prstGeom>
          <a:noFill/>
          <a:ln w="57150" cmpd="thinThick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pic>
        <p:nvPicPr>
          <p:cNvPr id="5" name="Рисунок 9" descr="Рисунок1.pn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5575" y="49213"/>
            <a:ext cx="725488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6" name="Group 8"/>
          <p:cNvGrpSpPr>
            <a:grpSpLocks/>
          </p:cNvGrpSpPr>
          <p:nvPr/>
        </p:nvGrpSpPr>
        <p:grpSpPr bwMode="auto">
          <a:xfrm>
            <a:off x="8028384" y="188640"/>
            <a:ext cx="990600" cy="609600"/>
            <a:chOff x="5375" y="45"/>
            <a:chExt cx="681" cy="415"/>
          </a:xfrm>
        </p:grpSpPr>
        <p:pic>
          <p:nvPicPr>
            <p:cNvPr id="7" name="Picture 14" descr="flag1"/>
            <p:cNvPicPr>
              <a:picLocks noChangeAspect="1" noChangeArrowheads="1" noCrop="1"/>
            </p:cNvPicPr>
            <p:nvPr/>
          </p:nvPicPr>
          <p:blipFill>
            <a:blip r:embed="rId3" cstate="print">
              <a:lum bright="-20000" contrast="16000"/>
            </a:blip>
            <a:srcRect/>
            <a:stretch>
              <a:fillRect/>
            </a:stretch>
          </p:blipFill>
          <p:spPr bwMode="auto">
            <a:xfrm>
              <a:off x="5375" y="45"/>
              <a:ext cx="681" cy="4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5511" y="136"/>
              <a:ext cx="29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1173" tIns="45588" rIns="91173" bIns="45588" anchor="ctr"/>
            <a:lstStyle/>
            <a:p>
              <a:pPr algn="ctr" defTabSz="447675" eaLnBrk="0" fontAlgn="auto" hangingPunct="0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defRPr/>
              </a:pPr>
              <a:fld id="{DAAC6B7A-3F0C-4F78-B2DD-E2132D566200}" type="slidenum">
                <a:rPr lang="ru-RU" sz="3200" b="1">
                  <a:solidFill>
                    <a:srgbClr val="FFFA1B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  <a:ea typeface="Lucida Sans Unicode" pitchFamily="34" charset="0"/>
                  <a:cs typeface="Arial" charset="0"/>
                </a:rPr>
                <a:pPr algn="ctr" defTabSz="447675" eaLnBrk="0" fontAlgn="auto" hangingPunct="0"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ct val="100000"/>
                  <a:buFont typeface="Times New Roman" pitchFamily="18" charset="0"/>
                  <a:buNone/>
                  <a:defRPr/>
                </a:pPr>
                <a:t>12</a:t>
              </a:fld>
              <a:endParaRPr lang="ru-RU" sz="3200" b="1" dirty="0">
                <a:solidFill>
                  <a:srgbClr val="FFFA1B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Lucida Sans Unicode" pitchFamily="34" charset="0"/>
                <a:cs typeface="Arial" charset="0"/>
              </a:endParaRPr>
            </a:p>
          </p:txBody>
        </p:sp>
      </p:grpSp>
      <p:sp>
        <p:nvSpPr>
          <p:cNvPr id="9" name="Rectangle 67"/>
          <p:cNvSpPr>
            <a:spLocks noChangeArrowheads="1"/>
          </p:cNvSpPr>
          <p:nvPr/>
        </p:nvSpPr>
        <p:spPr bwMode="auto">
          <a:xfrm>
            <a:off x="1214414" y="142875"/>
            <a:ext cx="6429420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kumimoji="1" lang="ru-RU" b="1" dirty="0" smtClean="0">
              <a:solidFill>
                <a:srgbClr val="FF0000"/>
              </a:solidFill>
              <a:latin typeface="Arial" charset="0"/>
              <a:cs typeface="Arial" charset="0"/>
            </a:endParaRPr>
          </a:p>
          <a:p>
            <a:pPr algn="ctr"/>
            <a:r>
              <a:rPr kumimoji="1" lang="ru-RU" b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 </a:t>
            </a:r>
            <a:r>
              <a:rPr lang="ru-RU" b="1" dirty="0" smtClean="0">
                <a:solidFill>
                  <a:srgbClr val="FF0000"/>
                </a:solidFill>
                <a:cs typeface="Times New Roman" pitchFamily="18" charset="0"/>
              </a:rPr>
              <a:t>ПРЕДВАРИТЕЛЬНОЕ МЕДИЦИНСКОЕ </a:t>
            </a:r>
          </a:p>
          <a:p>
            <a:pPr algn="ctr"/>
            <a:r>
              <a:rPr lang="ru-RU" b="1" dirty="0" smtClean="0">
                <a:solidFill>
                  <a:srgbClr val="FF0000"/>
                </a:solidFill>
                <a:cs typeface="Times New Roman" pitchFamily="18" charset="0"/>
              </a:rPr>
              <a:t>ОСВИДЕТЕЛЬСТВОВАНИЕ</a:t>
            </a:r>
          </a:p>
          <a:p>
            <a:pPr algn="ctr" eaLnBrk="0" hangingPunct="0"/>
            <a:endParaRPr lang="ru-RU" b="1" dirty="0">
              <a:solidFill>
                <a:srgbClr val="FF0000"/>
              </a:solidFill>
              <a:latin typeface="Arial" charset="0"/>
              <a:cs typeface="Arial" charset="0"/>
            </a:endParaRPr>
          </a:p>
        </p:txBody>
      </p:sp>
      <p:sp>
        <p:nvSpPr>
          <p:cNvPr id="11" name="Rectangle 7"/>
          <p:cNvSpPr>
            <a:spLocks noRot="1" noChangeArrowheads="1"/>
          </p:cNvSpPr>
          <p:nvPr/>
        </p:nvSpPr>
        <p:spPr bwMode="auto">
          <a:xfrm>
            <a:off x="428596" y="2357430"/>
            <a:ext cx="8220349" cy="428628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just">
              <a:buFontTx/>
              <a:buChar char="-"/>
            </a:pPr>
            <a:r>
              <a:rPr lang="ru-RU" sz="2000" dirty="0" smtClean="0"/>
              <a:t>флюорография (рентгенография) органов грудной клетки в двух проекциях с обязательным представлением снимков;</a:t>
            </a:r>
          </a:p>
          <a:p>
            <a:pPr algn="just">
              <a:buFontTx/>
              <a:buChar char="-"/>
            </a:pPr>
            <a:endParaRPr lang="ru-RU" sz="1400" dirty="0" smtClean="0"/>
          </a:p>
          <a:p>
            <a:pPr algn="just">
              <a:buFontTx/>
              <a:buChar char="-"/>
            </a:pPr>
            <a:r>
              <a:rPr lang="ru-RU" sz="2000" dirty="0" smtClean="0"/>
              <a:t>рентгенографический снимок придаточных пазух носа;</a:t>
            </a:r>
          </a:p>
          <a:p>
            <a:pPr algn="just">
              <a:buFontTx/>
              <a:buChar char="-"/>
            </a:pPr>
            <a:endParaRPr lang="ru-RU" sz="1400" dirty="0" smtClean="0"/>
          </a:p>
          <a:p>
            <a:pPr algn="just">
              <a:buFontTx/>
              <a:buChar char="-"/>
            </a:pPr>
            <a:r>
              <a:rPr lang="ru-RU" sz="2000" dirty="0" smtClean="0"/>
              <a:t>ЭКГ в покое и после нагрузки (ЭКГ должна быть расшифрована);</a:t>
            </a:r>
          </a:p>
          <a:p>
            <a:pPr algn="just">
              <a:buFontTx/>
              <a:buChar char="-"/>
            </a:pPr>
            <a:endParaRPr lang="ru-RU" sz="1400" dirty="0" smtClean="0"/>
          </a:p>
          <a:p>
            <a:pPr algn="just">
              <a:buFontTx/>
              <a:buChar char="-"/>
            </a:pPr>
            <a:r>
              <a:rPr lang="ru-RU" sz="2000" dirty="0" smtClean="0"/>
              <a:t>общий (клинический) анализ крови;</a:t>
            </a:r>
          </a:p>
          <a:p>
            <a:pPr algn="just">
              <a:buFontTx/>
              <a:buChar char="-"/>
            </a:pPr>
            <a:endParaRPr lang="ru-RU" sz="1400" dirty="0" smtClean="0"/>
          </a:p>
          <a:p>
            <a:pPr algn="just">
              <a:buFontTx/>
              <a:buChar char="-"/>
            </a:pPr>
            <a:r>
              <a:rPr lang="ru-RU" sz="2000" dirty="0" smtClean="0"/>
              <a:t>общий анализ мочи;</a:t>
            </a:r>
          </a:p>
          <a:p>
            <a:pPr algn="just">
              <a:buFontTx/>
              <a:buChar char="-"/>
            </a:pPr>
            <a:endParaRPr lang="ru-RU" sz="1400" dirty="0" smtClean="0"/>
          </a:p>
          <a:p>
            <a:pPr algn="just">
              <a:buFontTx/>
              <a:buChar char="-"/>
            </a:pPr>
            <a:r>
              <a:rPr lang="ru-RU" sz="2000" dirty="0" smtClean="0"/>
              <a:t>исследование крови на ВИЧ и серологические реакции на сифилис (не позднее 3-х месяцев), маркеры гепатита «В» и «С»;</a:t>
            </a:r>
          </a:p>
          <a:p>
            <a:pPr algn="just">
              <a:buFontTx/>
              <a:buChar char="-"/>
            </a:pPr>
            <a:endParaRPr lang="ru-RU" sz="1400" dirty="0" smtClean="0"/>
          </a:p>
          <a:p>
            <a:pPr algn="just">
              <a:buFontTx/>
              <a:buChar char="-"/>
            </a:pPr>
            <a:r>
              <a:rPr lang="ru-RU" sz="2000" dirty="0" smtClean="0"/>
              <a:t> исследование на наркотические средства</a:t>
            </a:r>
            <a:endParaRPr lang="ru-RU" sz="2000" dirty="0"/>
          </a:p>
        </p:txBody>
      </p:sp>
      <p:sp>
        <p:nvSpPr>
          <p:cNvPr id="10" name="Rectangle 7"/>
          <p:cNvSpPr>
            <a:spLocks noRot="1" noChangeArrowheads="1"/>
          </p:cNvSpPr>
          <p:nvPr/>
        </p:nvSpPr>
        <p:spPr bwMode="auto">
          <a:xfrm>
            <a:off x="428596" y="1142984"/>
            <a:ext cx="8220349" cy="107157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just"/>
            <a:r>
              <a:rPr lang="ru-RU" sz="2000" dirty="0" smtClean="0"/>
              <a:t>До начала предварительного медицинского освидетельствования кандидаты проходят в медицинских организациях следующие обязательные диагностические исследования: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xmlns="" val="11252801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456"/>
          <p:cNvSpPr>
            <a:spLocks noChangeShapeType="1"/>
          </p:cNvSpPr>
          <p:nvPr/>
        </p:nvSpPr>
        <p:spPr bwMode="auto">
          <a:xfrm>
            <a:off x="0" y="928688"/>
            <a:ext cx="9156700" cy="0"/>
          </a:xfrm>
          <a:prstGeom prst="line">
            <a:avLst/>
          </a:prstGeom>
          <a:noFill/>
          <a:ln w="57150" cmpd="thinThick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pic>
        <p:nvPicPr>
          <p:cNvPr id="5" name="Рисунок 9" descr="Рисунок1.pn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5575" y="49213"/>
            <a:ext cx="725488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6" name="Group 8"/>
          <p:cNvGrpSpPr>
            <a:grpSpLocks/>
          </p:cNvGrpSpPr>
          <p:nvPr/>
        </p:nvGrpSpPr>
        <p:grpSpPr bwMode="auto">
          <a:xfrm>
            <a:off x="8028384" y="188640"/>
            <a:ext cx="990600" cy="609600"/>
            <a:chOff x="5375" y="45"/>
            <a:chExt cx="681" cy="415"/>
          </a:xfrm>
        </p:grpSpPr>
        <p:pic>
          <p:nvPicPr>
            <p:cNvPr id="7" name="Picture 14" descr="flag1"/>
            <p:cNvPicPr>
              <a:picLocks noChangeAspect="1" noChangeArrowheads="1" noCrop="1"/>
            </p:cNvPicPr>
            <p:nvPr/>
          </p:nvPicPr>
          <p:blipFill>
            <a:blip r:embed="rId3" cstate="print">
              <a:lum bright="-20000" contrast="16000"/>
            </a:blip>
            <a:srcRect/>
            <a:stretch>
              <a:fillRect/>
            </a:stretch>
          </p:blipFill>
          <p:spPr bwMode="auto">
            <a:xfrm>
              <a:off x="5375" y="45"/>
              <a:ext cx="681" cy="4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5511" y="136"/>
              <a:ext cx="29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1173" tIns="45588" rIns="91173" bIns="45588" anchor="ctr"/>
            <a:lstStyle/>
            <a:p>
              <a:pPr algn="ctr" defTabSz="447675" eaLnBrk="0" fontAlgn="auto" hangingPunct="0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defRPr/>
              </a:pPr>
              <a:fld id="{DAAC6B7A-3F0C-4F78-B2DD-E2132D566200}" type="slidenum">
                <a:rPr lang="ru-RU" sz="3200" b="1">
                  <a:solidFill>
                    <a:srgbClr val="FFFA1B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  <a:ea typeface="Lucida Sans Unicode" pitchFamily="34" charset="0"/>
                  <a:cs typeface="Arial" charset="0"/>
                </a:rPr>
                <a:pPr algn="ctr" defTabSz="447675" eaLnBrk="0" fontAlgn="auto" hangingPunct="0"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ct val="100000"/>
                  <a:buFont typeface="Times New Roman" pitchFamily="18" charset="0"/>
                  <a:buNone/>
                  <a:defRPr/>
                </a:pPr>
                <a:t>13</a:t>
              </a:fld>
              <a:endParaRPr lang="ru-RU" sz="3200" b="1" dirty="0">
                <a:solidFill>
                  <a:srgbClr val="FFFA1B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Lucida Sans Unicode" pitchFamily="34" charset="0"/>
                <a:cs typeface="Arial" charset="0"/>
              </a:endParaRPr>
            </a:p>
          </p:txBody>
        </p:sp>
      </p:grpSp>
      <p:sp>
        <p:nvSpPr>
          <p:cNvPr id="11" name="Rectangle 7"/>
          <p:cNvSpPr>
            <a:spLocks noRot="1" noChangeArrowheads="1"/>
          </p:cNvSpPr>
          <p:nvPr/>
        </p:nvSpPr>
        <p:spPr bwMode="auto">
          <a:xfrm>
            <a:off x="500034" y="1000108"/>
            <a:ext cx="8220349" cy="1928826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kern="0" dirty="0" smtClean="0">
                <a:solidFill>
                  <a:srgbClr val="000000"/>
                </a:solidFill>
                <a:latin typeface="+mn-lt"/>
              </a:rPr>
              <a:t>Военными комиссариатами (МО) из информационного цента МВД на кандидатов запрашиваются сведения о пребывании на учёте за правонарушения, бродяжничество, злоупотребление спиртными напитками, употребление (распространение) наркотиков, психотропных и токсических веществ, медицинских препаратов в немедицинских целях, наличия судимости.</a:t>
            </a:r>
          </a:p>
          <a:p>
            <a:pPr algn="just"/>
            <a:endParaRPr lang="ru-RU" sz="2000" dirty="0" smtClean="0"/>
          </a:p>
          <a:p>
            <a:pPr algn="just"/>
            <a:endParaRPr lang="ru-RU" sz="2000" dirty="0"/>
          </a:p>
        </p:txBody>
      </p:sp>
      <p:sp>
        <p:nvSpPr>
          <p:cNvPr id="12" name="Rectangle 7"/>
          <p:cNvSpPr>
            <a:spLocks noRot="1" noChangeArrowheads="1"/>
          </p:cNvSpPr>
          <p:nvPr/>
        </p:nvSpPr>
        <p:spPr bwMode="auto">
          <a:xfrm>
            <a:off x="500034" y="3071810"/>
            <a:ext cx="8220349" cy="350046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just"/>
            <a:r>
              <a:rPr lang="ru-RU" sz="2000" b="1" dirty="0" smtClean="0"/>
              <a:t>Документы, представляемые кандидатом в приемную комиссию</a:t>
            </a:r>
            <a:endParaRPr lang="ru-RU" sz="2000" dirty="0" smtClean="0"/>
          </a:p>
          <a:p>
            <a:pPr algn="just"/>
            <a:r>
              <a:rPr lang="ru-RU" sz="2000" dirty="0" smtClean="0"/>
              <a:t>1. Паспорт;</a:t>
            </a:r>
          </a:p>
          <a:p>
            <a:pPr algn="just"/>
            <a:r>
              <a:rPr lang="ru-RU" sz="2000" dirty="0" smtClean="0"/>
              <a:t>2. Военный билет (удостоверение гражданина, подлежащего призыву на военную службу);</a:t>
            </a:r>
          </a:p>
          <a:p>
            <a:pPr algn="just"/>
            <a:r>
              <a:rPr lang="ru-RU" sz="2000" dirty="0" smtClean="0"/>
              <a:t>3.Оригинал документа об образовании или о квалификации;</a:t>
            </a:r>
          </a:p>
          <a:p>
            <a:pPr algn="just"/>
            <a:r>
              <a:rPr lang="ru-RU" sz="2000" dirty="0" smtClean="0"/>
              <a:t>4.Сведения о наличии у кандидата особых прав (преимуществ) при приеме на обучение в вузы, установленные законодательством РФ (при наличии прилагаются подтверждающие их документы);</a:t>
            </a:r>
          </a:p>
          <a:p>
            <a:pPr algn="just"/>
            <a:r>
              <a:rPr lang="ru-RU" sz="2000" dirty="0" smtClean="0"/>
              <a:t>5.Сведения о наличии индивидуальных достижений (при наличии прилагаются подтверждающие их документы);</a:t>
            </a:r>
          </a:p>
          <a:p>
            <a:pPr algn="just"/>
            <a:r>
              <a:rPr lang="ru-RU" sz="2000" dirty="0" smtClean="0"/>
              <a:t>6.Сведения о сдаче ЕГЭ и его результаты.</a:t>
            </a:r>
            <a:endParaRPr lang="ru-RU" sz="20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1071538" y="214290"/>
            <a:ext cx="689592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ПРЕДВАРИТЕЛЬНЫЙ ОТБОР КАНДИДАТОВ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8666413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456"/>
          <p:cNvSpPr>
            <a:spLocks noChangeShapeType="1"/>
          </p:cNvSpPr>
          <p:nvPr/>
        </p:nvSpPr>
        <p:spPr bwMode="auto">
          <a:xfrm>
            <a:off x="0" y="928688"/>
            <a:ext cx="9156700" cy="0"/>
          </a:xfrm>
          <a:prstGeom prst="line">
            <a:avLst/>
          </a:prstGeom>
          <a:noFill/>
          <a:ln w="57150" cmpd="thinThick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pic>
        <p:nvPicPr>
          <p:cNvPr id="5" name="Рисунок 9" descr="Рисунок1.pn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5575" y="49213"/>
            <a:ext cx="725488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6" name="Group 8"/>
          <p:cNvGrpSpPr>
            <a:grpSpLocks/>
          </p:cNvGrpSpPr>
          <p:nvPr/>
        </p:nvGrpSpPr>
        <p:grpSpPr bwMode="auto">
          <a:xfrm>
            <a:off x="8153400" y="214290"/>
            <a:ext cx="990600" cy="609600"/>
            <a:chOff x="5375" y="45"/>
            <a:chExt cx="681" cy="415"/>
          </a:xfrm>
        </p:grpSpPr>
        <p:pic>
          <p:nvPicPr>
            <p:cNvPr id="7" name="Picture 14" descr="flag1"/>
            <p:cNvPicPr>
              <a:picLocks noChangeAspect="1" noChangeArrowheads="1" noCrop="1"/>
            </p:cNvPicPr>
            <p:nvPr/>
          </p:nvPicPr>
          <p:blipFill>
            <a:blip r:embed="rId3" cstate="print">
              <a:lum bright="-20000" contrast="16000"/>
            </a:blip>
            <a:srcRect/>
            <a:stretch>
              <a:fillRect/>
            </a:stretch>
          </p:blipFill>
          <p:spPr bwMode="auto">
            <a:xfrm>
              <a:off x="5375" y="45"/>
              <a:ext cx="681" cy="4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5511" y="136"/>
              <a:ext cx="29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1173" tIns="45588" rIns="91173" bIns="45588" anchor="ctr"/>
            <a:lstStyle/>
            <a:p>
              <a:pPr algn="ctr" defTabSz="447675" eaLnBrk="0" fontAlgn="auto" hangingPunct="0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defRPr/>
              </a:pPr>
              <a:fld id="{DAAC6B7A-3F0C-4F78-B2DD-E2132D566200}" type="slidenum">
                <a:rPr lang="ru-RU" sz="3200" b="1">
                  <a:solidFill>
                    <a:srgbClr val="FFFA1B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  <a:ea typeface="Lucida Sans Unicode" pitchFamily="34" charset="0"/>
                  <a:cs typeface="Arial" charset="0"/>
                </a:rPr>
                <a:pPr algn="ctr" defTabSz="447675" eaLnBrk="0" fontAlgn="auto" hangingPunct="0"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ct val="100000"/>
                  <a:buFont typeface="Times New Roman" pitchFamily="18" charset="0"/>
                  <a:buNone/>
                  <a:defRPr/>
                </a:pPr>
                <a:t>14</a:t>
              </a:fld>
              <a:endParaRPr lang="ru-RU" sz="3200" b="1" dirty="0">
                <a:solidFill>
                  <a:srgbClr val="FFFA1B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Lucida Sans Unicode" pitchFamily="34" charset="0"/>
                <a:cs typeface="Arial" charset="0"/>
              </a:endParaRPr>
            </a:p>
          </p:txBody>
        </p:sp>
      </p:grpSp>
      <p:sp>
        <p:nvSpPr>
          <p:cNvPr id="9" name="Rectangle 67"/>
          <p:cNvSpPr>
            <a:spLocks noChangeArrowheads="1"/>
          </p:cNvSpPr>
          <p:nvPr/>
        </p:nvSpPr>
        <p:spPr bwMode="auto">
          <a:xfrm>
            <a:off x="714348" y="214290"/>
            <a:ext cx="7572428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kumimoji="1" lang="ru-RU" b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 </a:t>
            </a:r>
            <a:r>
              <a:rPr kumimoji="1" lang="ru-RU" b="1" dirty="0" smtClean="0">
                <a:solidFill>
                  <a:srgbClr val="FF0000"/>
                </a:solidFill>
                <a:latin typeface="+mj-lt"/>
                <a:cs typeface="Arial" charset="0"/>
              </a:rPr>
              <a:t>ПРОФЕССИОНАЛЬНЫЙ ОТБОР КАНДИДАТОВ</a:t>
            </a:r>
            <a:endParaRPr lang="ru-RU" b="1" dirty="0">
              <a:solidFill>
                <a:srgbClr val="FF0000"/>
              </a:solidFill>
              <a:latin typeface="Arial" charset="0"/>
              <a:cs typeface="Arial" charset="0"/>
            </a:endParaRPr>
          </a:p>
        </p:txBody>
      </p:sp>
      <p:sp>
        <p:nvSpPr>
          <p:cNvPr id="11" name="Rectangle 7"/>
          <p:cNvSpPr>
            <a:spLocks noRot="1" noChangeArrowheads="1"/>
          </p:cNvSpPr>
          <p:nvPr/>
        </p:nvSpPr>
        <p:spPr bwMode="auto">
          <a:xfrm>
            <a:off x="500034" y="4572008"/>
            <a:ext cx="8220349" cy="1230976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>
              <a:lnSpc>
                <a:spcPct val="90000"/>
              </a:lnSpc>
              <a:defRPr/>
            </a:pPr>
            <a:r>
              <a:rPr lang="ru-RU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Приёмные комиссии ВУЗов</a:t>
            </a:r>
            <a:r>
              <a:rPr lang="ru-RU" sz="20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rPr>
              <a:t> на основании рассмотрения </a:t>
            </a:r>
          </a:p>
          <a:p>
            <a:pPr algn="ctr">
              <a:lnSpc>
                <a:spcPct val="90000"/>
              </a:lnSpc>
              <a:defRPr/>
            </a:pPr>
            <a:r>
              <a:rPr lang="ru-RU" sz="20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rPr>
              <a:t>поступивших документов кандидатов принимают </a:t>
            </a:r>
          </a:p>
          <a:p>
            <a:pPr algn="ctr">
              <a:lnSpc>
                <a:spcPct val="90000"/>
              </a:lnSpc>
              <a:defRPr/>
            </a:pPr>
            <a:r>
              <a:rPr lang="ru-RU" sz="20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rPr>
              <a:t>решение об их допуске к профессиональному отбору</a:t>
            </a:r>
          </a:p>
          <a:p>
            <a:pPr algn="ctr">
              <a:lnSpc>
                <a:spcPct val="90000"/>
              </a:lnSpc>
              <a:defRPr/>
            </a:pPr>
            <a:r>
              <a:rPr lang="ru-RU" sz="20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rPr>
              <a:t>и сдаче вступительных испытаний.</a:t>
            </a:r>
            <a:endParaRPr lang="ru-RU" sz="2000" b="1" dirty="0">
              <a:effectLst>
                <a:outerShdw blurRad="38100" dist="38100" dir="2700000" algn="tl">
                  <a:srgbClr val="FFFFFF"/>
                </a:outerShdw>
              </a:effectLst>
              <a:latin typeface="+mn-lt"/>
            </a:endParaRPr>
          </a:p>
        </p:txBody>
      </p:sp>
      <p:sp>
        <p:nvSpPr>
          <p:cNvPr id="10" name="Rectangle 7"/>
          <p:cNvSpPr>
            <a:spLocks noRot="1" noChangeArrowheads="1"/>
          </p:cNvSpPr>
          <p:nvPr/>
        </p:nvSpPr>
        <p:spPr bwMode="auto">
          <a:xfrm>
            <a:off x="500034" y="5929330"/>
            <a:ext cx="8220349" cy="500066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ru-RU" sz="2000" b="1" dirty="0" smtClean="0">
                <a:latin typeface="+mn-lt"/>
              </a:rPr>
              <a:t>Решение оформляется протоколом </a:t>
            </a:r>
            <a:endParaRPr lang="ru-RU" sz="2000" b="1" dirty="0">
              <a:latin typeface="+mn-lt"/>
            </a:endParaRPr>
          </a:p>
        </p:txBody>
      </p:sp>
      <p:sp>
        <p:nvSpPr>
          <p:cNvPr id="12" name="Rectangle 7"/>
          <p:cNvSpPr>
            <a:spLocks noRot="1" noChangeArrowheads="1"/>
          </p:cNvSpPr>
          <p:nvPr/>
        </p:nvSpPr>
        <p:spPr bwMode="auto">
          <a:xfrm>
            <a:off x="500034" y="1928802"/>
            <a:ext cx="8220349" cy="250033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ru-RU" sz="20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rPr>
              <a:t>Состав приемной комиссии </a:t>
            </a:r>
            <a:r>
              <a:rPr lang="ru-RU" sz="2000" b="1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rPr>
              <a:t>ВВУЗа</a:t>
            </a:r>
            <a:r>
              <a:rPr lang="ru-RU" sz="20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rPr>
              <a:t> ежегодно утверждается </a:t>
            </a:r>
          </a:p>
          <a:p>
            <a:pPr>
              <a:lnSpc>
                <a:spcPct val="80000"/>
              </a:lnSpc>
              <a:defRPr/>
            </a:pPr>
            <a:r>
              <a:rPr lang="ru-RU" sz="20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rPr>
              <a:t>Начальником </a:t>
            </a:r>
            <a:r>
              <a:rPr lang="ru-RU" sz="2000" b="1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rPr>
              <a:t>ВВУЗа</a:t>
            </a:r>
            <a:r>
              <a:rPr lang="ru-RU" sz="20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rPr>
              <a:t>, который является ее председателем.</a:t>
            </a:r>
          </a:p>
          <a:p>
            <a:pPr>
              <a:lnSpc>
                <a:spcPct val="80000"/>
              </a:lnSpc>
              <a:defRPr/>
            </a:pPr>
            <a:r>
              <a:rPr lang="ru-RU" sz="20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rPr>
              <a:t>     </a:t>
            </a:r>
            <a:r>
              <a:rPr lang="ru-RU" sz="2000" b="1" dirty="0" smtClean="0">
                <a:solidFill>
                  <a:srgbClr val="FF0000"/>
                </a:solidFill>
                <a:latin typeface="+mn-lt"/>
              </a:rPr>
              <a:t>Приёмная комиссия состоит из следующих подкомиссий:</a:t>
            </a:r>
          </a:p>
          <a:p>
            <a:pPr>
              <a:lnSpc>
                <a:spcPct val="80000"/>
              </a:lnSpc>
              <a:defRPr/>
            </a:pPr>
            <a:r>
              <a:rPr lang="ru-RU" sz="20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rPr>
              <a:t>  - военно-врачебная (врачебно-лётная);</a:t>
            </a:r>
          </a:p>
          <a:p>
            <a:pPr>
              <a:lnSpc>
                <a:spcPct val="80000"/>
              </a:lnSpc>
              <a:defRPr/>
            </a:pPr>
            <a:r>
              <a:rPr lang="ru-RU" sz="20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rPr>
              <a:t>  - по профессиональному психологическому отбору;</a:t>
            </a:r>
          </a:p>
          <a:p>
            <a:pPr>
              <a:lnSpc>
                <a:spcPct val="80000"/>
              </a:lnSpc>
              <a:defRPr/>
            </a:pPr>
            <a:r>
              <a:rPr lang="ru-RU" sz="20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rPr>
              <a:t>  - по оценке уровня общеобразовательной подготовленности;</a:t>
            </a:r>
          </a:p>
          <a:p>
            <a:pPr>
              <a:lnSpc>
                <a:spcPct val="80000"/>
              </a:lnSpc>
              <a:defRPr/>
            </a:pPr>
            <a:r>
              <a:rPr lang="ru-RU" sz="20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rPr>
              <a:t>  - по оценке уровня творческой и или профессиональной</a:t>
            </a:r>
          </a:p>
          <a:p>
            <a:pPr>
              <a:lnSpc>
                <a:spcPct val="80000"/>
              </a:lnSpc>
              <a:defRPr/>
            </a:pPr>
            <a:r>
              <a:rPr lang="ru-RU" sz="20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rPr>
              <a:t> подготовленности ;</a:t>
            </a:r>
          </a:p>
          <a:p>
            <a:pPr>
              <a:lnSpc>
                <a:spcPct val="80000"/>
              </a:lnSpc>
              <a:defRPr/>
            </a:pPr>
            <a:r>
              <a:rPr lang="ru-RU" sz="20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rPr>
              <a:t>  - по оценке уровня физической подготовленности;</a:t>
            </a:r>
          </a:p>
          <a:p>
            <a:pPr>
              <a:lnSpc>
                <a:spcPct val="80000"/>
              </a:lnSpc>
              <a:defRPr/>
            </a:pPr>
            <a:r>
              <a:rPr lang="ru-RU" sz="20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rPr>
              <a:t>  - апелляционная.</a:t>
            </a:r>
            <a:endParaRPr lang="ru-RU" sz="2000" b="1" dirty="0">
              <a:effectLst>
                <a:outerShdw blurRad="38100" dist="38100" dir="2700000" algn="tl">
                  <a:srgbClr val="FFFFFF"/>
                </a:outerShdw>
              </a:effectLst>
              <a:latin typeface="+mn-lt"/>
            </a:endParaRPr>
          </a:p>
        </p:txBody>
      </p:sp>
      <p:sp>
        <p:nvSpPr>
          <p:cNvPr id="13" name="Rectangle 7"/>
          <p:cNvSpPr>
            <a:spLocks noRot="1" noChangeArrowheads="1"/>
          </p:cNvSpPr>
          <p:nvPr/>
        </p:nvSpPr>
        <p:spPr bwMode="auto">
          <a:xfrm>
            <a:off x="500034" y="1142984"/>
            <a:ext cx="8220349" cy="64294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ru-RU" sz="2000" b="1" dirty="0" smtClean="0">
                <a:latin typeface="+mn-lt"/>
              </a:rPr>
              <a:t>Профессиональный отбор кандидатов проводится высшим военно-учебным заведением в период с 1 по 30 июля</a:t>
            </a:r>
            <a:endParaRPr lang="ru-RU" sz="20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258048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9" descr="Рисунок1.pn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5575" y="49213"/>
            <a:ext cx="725488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8" name="Group 8"/>
          <p:cNvGrpSpPr>
            <a:grpSpLocks/>
          </p:cNvGrpSpPr>
          <p:nvPr/>
        </p:nvGrpSpPr>
        <p:grpSpPr bwMode="auto">
          <a:xfrm>
            <a:off x="8001024" y="214290"/>
            <a:ext cx="990600" cy="609600"/>
            <a:chOff x="5375" y="45"/>
            <a:chExt cx="681" cy="415"/>
          </a:xfrm>
        </p:grpSpPr>
        <p:pic>
          <p:nvPicPr>
            <p:cNvPr id="9" name="Picture 14" descr="flag1"/>
            <p:cNvPicPr>
              <a:picLocks noChangeAspect="1" noChangeArrowheads="1" noCrop="1"/>
            </p:cNvPicPr>
            <p:nvPr/>
          </p:nvPicPr>
          <p:blipFill>
            <a:blip r:embed="rId3" cstate="print">
              <a:lum bright="-20000" contrast="16000"/>
            </a:blip>
            <a:srcRect/>
            <a:stretch>
              <a:fillRect/>
            </a:stretch>
          </p:blipFill>
          <p:spPr bwMode="auto">
            <a:xfrm>
              <a:off x="5375" y="45"/>
              <a:ext cx="681" cy="4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" name="Rectangle 10"/>
            <p:cNvSpPr>
              <a:spLocks noChangeArrowheads="1"/>
            </p:cNvSpPr>
            <p:nvPr/>
          </p:nvSpPr>
          <p:spPr bwMode="auto">
            <a:xfrm>
              <a:off x="5511" y="136"/>
              <a:ext cx="29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1173" tIns="45588" rIns="91173" bIns="45588" anchor="ctr"/>
            <a:lstStyle/>
            <a:p>
              <a:pPr algn="ctr" defTabSz="447675" eaLnBrk="0" fontAlgn="auto" hangingPunct="0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defRPr/>
              </a:pPr>
              <a:fld id="{DAAC6B7A-3F0C-4F78-B2DD-E2132D566200}" type="slidenum">
                <a:rPr lang="ru-RU" sz="3200" b="1">
                  <a:solidFill>
                    <a:srgbClr val="FFFA1B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  <a:ea typeface="Lucida Sans Unicode" pitchFamily="34" charset="0"/>
                  <a:cs typeface="Arial" charset="0"/>
                </a:rPr>
                <a:pPr algn="ctr" defTabSz="447675" eaLnBrk="0" fontAlgn="auto" hangingPunct="0"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ct val="100000"/>
                  <a:buFont typeface="Times New Roman" pitchFamily="18" charset="0"/>
                  <a:buNone/>
                  <a:defRPr/>
                </a:pPr>
                <a:t>15</a:t>
              </a:fld>
              <a:endParaRPr lang="ru-RU" sz="3200" b="1" dirty="0">
                <a:solidFill>
                  <a:srgbClr val="FFFA1B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Lucida Sans Unicode" pitchFamily="34" charset="0"/>
                <a:cs typeface="Arial" charset="0"/>
              </a:endParaRPr>
            </a:p>
          </p:txBody>
        </p:sp>
      </p:grpSp>
      <p:sp>
        <p:nvSpPr>
          <p:cNvPr id="11" name="Line 456"/>
          <p:cNvSpPr>
            <a:spLocks noChangeShapeType="1"/>
          </p:cNvSpPr>
          <p:nvPr/>
        </p:nvSpPr>
        <p:spPr bwMode="auto">
          <a:xfrm>
            <a:off x="0" y="928688"/>
            <a:ext cx="9156700" cy="0"/>
          </a:xfrm>
          <a:prstGeom prst="line">
            <a:avLst/>
          </a:prstGeom>
          <a:noFill/>
          <a:ln w="57150" cmpd="thinThick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" name="Rectangle 67"/>
          <p:cNvSpPr>
            <a:spLocks noChangeArrowheads="1"/>
          </p:cNvSpPr>
          <p:nvPr/>
        </p:nvSpPr>
        <p:spPr bwMode="auto">
          <a:xfrm>
            <a:off x="642910" y="214290"/>
            <a:ext cx="7572428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kumimoji="1" lang="ru-RU" b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 </a:t>
            </a:r>
            <a:r>
              <a:rPr kumimoji="1" lang="ru-RU" b="1" dirty="0" smtClean="0">
                <a:solidFill>
                  <a:srgbClr val="FF0000"/>
                </a:solidFill>
                <a:latin typeface="+mj-lt"/>
                <a:cs typeface="Arial" charset="0"/>
              </a:rPr>
              <a:t>ПРОФЕССИОНАЛЬНЫЙ ОТБОР КАНДИДАТОВ</a:t>
            </a:r>
            <a:endParaRPr lang="ru-RU" b="1" dirty="0">
              <a:solidFill>
                <a:srgbClr val="FF0000"/>
              </a:solidFill>
              <a:latin typeface="Arial" charset="0"/>
              <a:cs typeface="Arial" charset="0"/>
            </a:endParaRPr>
          </a:p>
        </p:txBody>
      </p:sp>
      <p:sp>
        <p:nvSpPr>
          <p:cNvPr id="13" name="Rectangle 7"/>
          <p:cNvSpPr>
            <a:spLocks noRot="1" noChangeArrowheads="1"/>
          </p:cNvSpPr>
          <p:nvPr/>
        </p:nvSpPr>
        <p:spPr bwMode="auto">
          <a:xfrm>
            <a:off x="428596" y="1000108"/>
            <a:ext cx="8358246" cy="178595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lvl="0" indent="447675" algn="just"/>
            <a:r>
              <a:rPr lang="ru-RU" sz="1800" dirty="0" smtClean="0">
                <a:ea typeface="Times New Roman" pitchFamily="18" charset="0"/>
                <a:cs typeface="Arial" pitchFamily="34" charset="0"/>
              </a:rPr>
              <a:t>При приёме на 1-й курс для обучения по образовательным программам </a:t>
            </a:r>
            <a:r>
              <a:rPr lang="ru-RU" sz="1800" u="sng" dirty="0" smtClean="0">
                <a:ea typeface="Times New Roman" pitchFamily="18" charset="0"/>
                <a:cs typeface="Arial" pitchFamily="34" charset="0"/>
              </a:rPr>
              <a:t>высшего</a:t>
            </a:r>
            <a:r>
              <a:rPr lang="ru-RU" sz="1800" dirty="0" smtClean="0">
                <a:ea typeface="Times New Roman" pitchFamily="18" charset="0"/>
                <a:cs typeface="Arial" pitchFamily="34" charset="0"/>
              </a:rPr>
              <a:t> образования с полной военно-специальной подготовкой </a:t>
            </a:r>
            <a:r>
              <a:rPr lang="ru-RU" sz="1800" dirty="0" smtClean="0">
                <a:latin typeface="+mn-lt"/>
                <a:ea typeface="Times New Roman" pitchFamily="18" charset="0"/>
                <a:cs typeface="Arial" pitchFamily="34" charset="0"/>
              </a:rPr>
              <a:t>учитываются индивидуальные достижения кандидатов. Баллы за индивидуальные достижения </a:t>
            </a:r>
            <a:r>
              <a:rPr lang="ru-RU" sz="1800" b="1" dirty="0" smtClean="0">
                <a:latin typeface="+mn-lt"/>
                <a:ea typeface="Times New Roman" pitchFamily="18" charset="0"/>
                <a:cs typeface="Arial" pitchFamily="34" charset="0"/>
              </a:rPr>
              <a:t>суммируются.</a:t>
            </a:r>
            <a:r>
              <a:rPr lang="ru-RU" sz="1800" dirty="0" smtClean="0">
                <a:latin typeface="+mn-lt"/>
                <a:ea typeface="Times New Roman" pitchFamily="18" charset="0"/>
                <a:cs typeface="Arial" pitchFamily="34" charset="0"/>
              </a:rPr>
              <a:t> Поступающему может быть начислено </a:t>
            </a:r>
            <a:r>
              <a:rPr lang="ru-RU" sz="1800" b="1" dirty="0" smtClean="0">
                <a:latin typeface="+mn-lt"/>
                <a:ea typeface="Times New Roman" pitchFamily="18" charset="0"/>
                <a:cs typeface="Arial" pitchFamily="34" charset="0"/>
              </a:rPr>
              <a:t>не более 10 баллов</a:t>
            </a:r>
            <a:r>
              <a:rPr lang="ru-RU" sz="1800" dirty="0" smtClean="0">
                <a:latin typeface="+mn-lt"/>
                <a:ea typeface="Times New Roman" pitchFamily="18" charset="0"/>
                <a:cs typeface="Arial" pitchFamily="34" charset="0"/>
              </a:rPr>
              <a:t>. </a:t>
            </a:r>
            <a:endParaRPr lang="ru-RU" sz="1800" dirty="0" smtClean="0">
              <a:latin typeface="+mn-lt"/>
              <a:cs typeface="Arial" pitchFamily="34" charset="0"/>
            </a:endParaRPr>
          </a:p>
          <a:p>
            <a:pPr lvl="0" algn="just"/>
            <a:r>
              <a:rPr lang="ru-RU" sz="1800" dirty="0" smtClean="0">
                <a:latin typeface="+mn-lt"/>
                <a:ea typeface="Times New Roman" pitchFamily="18" charset="0"/>
                <a:cs typeface="Arial" pitchFamily="34" charset="0"/>
              </a:rPr>
              <a:t>При наличии индивидуальных достижений, </a:t>
            </a:r>
            <a:r>
              <a:rPr lang="ru-RU" sz="1800" b="1" dirty="0" smtClean="0">
                <a:latin typeface="+mn-lt"/>
                <a:ea typeface="Times New Roman" pitchFamily="18" charset="0"/>
                <a:cs typeface="Arial" pitchFamily="34" charset="0"/>
              </a:rPr>
              <a:t>по сумме превышающих 10 баллов</a:t>
            </a:r>
            <a:r>
              <a:rPr lang="ru-RU" sz="1800" dirty="0" smtClean="0">
                <a:latin typeface="+mn-lt"/>
                <a:ea typeface="Times New Roman" pitchFamily="18" charset="0"/>
                <a:cs typeface="Arial" pitchFamily="34" charset="0"/>
              </a:rPr>
              <a:t>, поступающему начисляется максимальное значение - </a:t>
            </a:r>
            <a:r>
              <a:rPr lang="ru-RU" sz="1800" b="1" dirty="0" smtClean="0">
                <a:latin typeface="+mn-lt"/>
                <a:ea typeface="Times New Roman" pitchFamily="18" charset="0"/>
                <a:cs typeface="Arial" pitchFamily="34" charset="0"/>
              </a:rPr>
              <a:t>10 баллов</a:t>
            </a:r>
            <a:r>
              <a:rPr lang="ru-RU" sz="1800" dirty="0" smtClean="0">
                <a:latin typeface="+mn-lt"/>
                <a:ea typeface="Times New Roman" pitchFamily="18" charset="0"/>
                <a:cs typeface="Arial" pitchFamily="34" charset="0"/>
              </a:rPr>
              <a:t>.</a:t>
            </a:r>
          </a:p>
          <a:p>
            <a:pPr lvl="0" algn="just"/>
            <a:endParaRPr lang="ru-RU" sz="2000" dirty="0" smtClean="0">
              <a:latin typeface="+mn-lt"/>
              <a:cs typeface="Arial" pitchFamily="34" charset="0"/>
            </a:endParaRPr>
          </a:p>
          <a:p>
            <a:pPr lvl="0" algn="just"/>
            <a:endParaRPr lang="ru-RU" sz="2000" dirty="0" smtClean="0">
              <a:latin typeface="+mn-lt"/>
              <a:cs typeface="Arial" pitchFamily="34" charset="0"/>
            </a:endParaRPr>
          </a:p>
        </p:txBody>
      </p:sp>
      <p:sp>
        <p:nvSpPr>
          <p:cNvPr id="25" name="Rectangle 7"/>
          <p:cNvSpPr>
            <a:spLocks noRot="1" noChangeArrowheads="1"/>
          </p:cNvSpPr>
          <p:nvPr/>
        </p:nvSpPr>
        <p:spPr bwMode="auto">
          <a:xfrm>
            <a:off x="428596" y="2928934"/>
            <a:ext cx="8358246" cy="3714776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lvl="0" indent="450850" algn="just"/>
            <a:r>
              <a:rPr lang="ru-RU" sz="1800" dirty="0" smtClean="0">
                <a:latin typeface="+mn-lt"/>
                <a:ea typeface="Calibri" pitchFamily="34" charset="0"/>
                <a:cs typeface="Times New Roman" pitchFamily="18" charset="0"/>
              </a:rPr>
              <a:t>Оценка уровня образовательной подготовленности кандидатов проводится по результатам единого государственного экзамена (ЕГЭ). Минимальное количество баллов по общеобразовательным предметам устанавливается </a:t>
            </a:r>
            <a:r>
              <a:rPr lang="ru-RU" sz="1800" dirty="0" err="1" smtClean="0">
                <a:latin typeface="+mn-lt"/>
                <a:ea typeface="Calibri" pitchFamily="34" charset="0"/>
                <a:cs typeface="Times New Roman" pitchFamily="18" charset="0"/>
              </a:rPr>
              <a:t>Рособрнадзором</a:t>
            </a:r>
            <a:r>
              <a:rPr lang="ru-RU" sz="1800" dirty="0" smtClean="0">
                <a:latin typeface="+mn-lt"/>
                <a:ea typeface="Calibri" pitchFamily="34" charset="0"/>
                <a:cs typeface="Times New Roman" pitchFamily="18" charset="0"/>
              </a:rPr>
              <a:t> . В </a:t>
            </a:r>
            <a:r>
              <a:rPr lang="ru-RU" sz="1800" dirty="0" smtClean="0">
                <a:latin typeface="+mn-lt"/>
                <a:ea typeface="Calibri" pitchFamily="34" charset="0"/>
                <a:cs typeface="Times New Roman" pitchFamily="18" charset="0"/>
              </a:rPr>
              <a:t>2021 </a:t>
            </a:r>
            <a:r>
              <a:rPr lang="ru-RU" sz="1800" dirty="0" smtClean="0">
                <a:latin typeface="+mn-lt"/>
                <a:ea typeface="Calibri" pitchFamily="34" charset="0"/>
                <a:cs typeface="Times New Roman" pitchFamily="18" charset="0"/>
              </a:rPr>
              <a:t>году к рассмотрению принимаются результаты ЕГЭ, сданного в </a:t>
            </a:r>
            <a:r>
              <a:rPr lang="ru-RU" sz="1800" dirty="0" smtClean="0">
                <a:latin typeface="+mn-lt"/>
                <a:ea typeface="Calibri" pitchFamily="34" charset="0"/>
                <a:cs typeface="Times New Roman" pitchFamily="18" charset="0"/>
              </a:rPr>
              <a:t>2017 </a:t>
            </a:r>
            <a:r>
              <a:rPr lang="ru-RU" sz="1800" dirty="0" smtClean="0">
                <a:latin typeface="+mn-lt"/>
                <a:ea typeface="Calibri" pitchFamily="34" charset="0"/>
                <a:cs typeface="Times New Roman" pitchFamily="18" charset="0"/>
              </a:rPr>
              <a:t>– </a:t>
            </a:r>
            <a:r>
              <a:rPr lang="ru-RU" sz="1800" dirty="0" smtClean="0">
                <a:latin typeface="+mn-lt"/>
                <a:ea typeface="Calibri" pitchFamily="34" charset="0"/>
                <a:cs typeface="Times New Roman" pitchFamily="18" charset="0"/>
              </a:rPr>
              <a:t>2021 </a:t>
            </a:r>
            <a:r>
              <a:rPr lang="ru-RU" sz="1800" dirty="0" smtClean="0">
                <a:latin typeface="+mn-lt"/>
                <a:ea typeface="Calibri" pitchFamily="34" charset="0"/>
                <a:cs typeface="Times New Roman" pitchFamily="18" charset="0"/>
              </a:rPr>
              <a:t>годах. </a:t>
            </a:r>
            <a:endParaRPr lang="ru-RU" sz="1800" dirty="0" smtClean="0">
              <a:latin typeface="+mn-lt"/>
              <a:cs typeface="Arial" pitchFamily="34" charset="0"/>
            </a:endParaRPr>
          </a:p>
          <a:p>
            <a:pPr lvl="0" indent="450850" algn="just" eaLnBrk="0" hangingPunct="0"/>
            <a:r>
              <a:rPr lang="ru-RU" sz="1800" dirty="0" smtClean="0">
                <a:latin typeface="+mn-lt"/>
                <a:ea typeface="Calibri" pitchFamily="34" charset="0"/>
                <a:cs typeface="Times New Roman" pitchFamily="18" charset="0"/>
              </a:rPr>
              <a:t>Кандидаты, поступающие </a:t>
            </a:r>
            <a:r>
              <a:rPr lang="ru-RU" sz="1800" b="1" dirty="0" smtClean="0">
                <a:latin typeface="+mn-lt"/>
                <a:ea typeface="Calibri" pitchFamily="34" charset="0"/>
                <a:cs typeface="Times New Roman" pitchFamily="18" charset="0"/>
              </a:rPr>
              <a:t>на базе профессионального образования</a:t>
            </a:r>
            <a:r>
              <a:rPr lang="ru-RU" sz="1800" dirty="0" smtClean="0">
                <a:latin typeface="+mn-lt"/>
                <a:ea typeface="Calibri" pitchFamily="34" charset="0"/>
                <a:cs typeface="Times New Roman" pitchFamily="18" charset="0"/>
              </a:rPr>
              <a:t>, могут использовать результаты ЕГЭ или заменять общеобразовательные вступительные испытания, установленные Приказом </a:t>
            </a:r>
            <a:r>
              <a:rPr lang="ru-RU" sz="1800" dirty="0" err="1" smtClean="0">
                <a:latin typeface="+mn-lt"/>
                <a:ea typeface="Calibri" pitchFamily="34" charset="0"/>
                <a:cs typeface="Times New Roman" pitchFamily="18" charset="0"/>
              </a:rPr>
              <a:t>Минобрнауки</a:t>
            </a:r>
            <a:r>
              <a:rPr lang="ru-RU" sz="1800" dirty="0" smtClean="0">
                <a:latin typeface="+mn-lt"/>
                <a:ea typeface="Calibri" pitchFamily="34" charset="0"/>
                <a:cs typeface="Times New Roman" pitchFamily="18" charset="0"/>
              </a:rPr>
              <a:t> № 1204 от 4 сентября 2014 года (ЕГЭ), на вступительные испытания, проводимые ВУЗом самостоятельно.</a:t>
            </a:r>
            <a:endParaRPr lang="ru-RU" sz="1800" dirty="0" smtClean="0">
              <a:latin typeface="+mn-lt"/>
              <a:cs typeface="Arial" pitchFamily="34" charset="0"/>
            </a:endParaRPr>
          </a:p>
          <a:p>
            <a:pPr lvl="0" indent="450850" algn="just" eaLnBrk="0" hangingPunct="0"/>
            <a:r>
              <a:rPr lang="ru-RU" sz="1800" dirty="0" smtClean="0">
                <a:latin typeface="+mn-lt"/>
                <a:ea typeface="Calibri" pitchFamily="34" charset="0"/>
                <a:cs typeface="Times New Roman" pitchFamily="18" charset="0"/>
              </a:rPr>
              <a:t>Оценка уровня образовательной подготовленности кандидатов на обучение по</a:t>
            </a:r>
            <a:r>
              <a:rPr lang="ru-RU" sz="1800" b="1" dirty="0" smtClean="0">
                <a:latin typeface="+mn-lt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1800" dirty="0" smtClean="0">
                <a:latin typeface="+mn-lt"/>
                <a:ea typeface="Calibri" pitchFamily="34" charset="0"/>
                <a:cs typeface="Times New Roman" pitchFamily="18" charset="0"/>
              </a:rPr>
              <a:t>программе среднего профессионального образования проводится по результатам освоения кандидатами образовательных программ среднего общего образования (средний балл аттестата).</a:t>
            </a:r>
            <a:endParaRPr lang="ru-RU" sz="1800" dirty="0" smtClean="0">
              <a:latin typeface="+mn-lt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9" descr="Рисунок1.pn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5575" y="49213"/>
            <a:ext cx="725488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8001024" y="214290"/>
            <a:ext cx="990600" cy="609600"/>
            <a:chOff x="5375" y="45"/>
            <a:chExt cx="681" cy="415"/>
          </a:xfrm>
        </p:grpSpPr>
        <p:pic>
          <p:nvPicPr>
            <p:cNvPr id="6" name="Picture 14" descr="flag1"/>
            <p:cNvPicPr>
              <a:picLocks noChangeAspect="1" noChangeArrowheads="1" noCrop="1"/>
            </p:cNvPicPr>
            <p:nvPr/>
          </p:nvPicPr>
          <p:blipFill>
            <a:blip r:embed="rId3" cstate="print">
              <a:lum bright="-20000" contrast="16000"/>
            </a:blip>
            <a:srcRect/>
            <a:stretch>
              <a:fillRect/>
            </a:stretch>
          </p:blipFill>
          <p:spPr bwMode="auto">
            <a:xfrm>
              <a:off x="5375" y="45"/>
              <a:ext cx="681" cy="4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" name="Rectangle 10"/>
            <p:cNvSpPr>
              <a:spLocks noChangeArrowheads="1"/>
            </p:cNvSpPr>
            <p:nvPr/>
          </p:nvSpPr>
          <p:spPr bwMode="auto">
            <a:xfrm>
              <a:off x="5511" y="136"/>
              <a:ext cx="29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1173" tIns="45588" rIns="91173" bIns="45588" anchor="ctr"/>
            <a:lstStyle/>
            <a:p>
              <a:pPr algn="ctr" defTabSz="447675" eaLnBrk="0" fontAlgn="auto" hangingPunct="0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defRPr/>
              </a:pPr>
              <a:fld id="{DAAC6B7A-3F0C-4F78-B2DD-E2132D566200}" type="slidenum">
                <a:rPr lang="ru-RU" sz="3200" b="1">
                  <a:solidFill>
                    <a:srgbClr val="FFFA1B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  <a:ea typeface="Lucida Sans Unicode" pitchFamily="34" charset="0"/>
                  <a:cs typeface="Arial" charset="0"/>
                </a:rPr>
                <a:pPr algn="ctr" defTabSz="447675" eaLnBrk="0" fontAlgn="auto" hangingPunct="0"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ct val="100000"/>
                  <a:buFont typeface="Times New Roman" pitchFamily="18" charset="0"/>
                  <a:buNone/>
                  <a:defRPr/>
                </a:pPr>
                <a:t>16</a:t>
              </a:fld>
              <a:endParaRPr lang="ru-RU" sz="3200" b="1" dirty="0">
                <a:solidFill>
                  <a:srgbClr val="FFFA1B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Lucida Sans Unicode" pitchFamily="34" charset="0"/>
                <a:cs typeface="Arial" charset="0"/>
              </a:endParaRPr>
            </a:p>
          </p:txBody>
        </p:sp>
      </p:grpSp>
      <p:sp>
        <p:nvSpPr>
          <p:cNvPr id="8" name="Line 456"/>
          <p:cNvSpPr>
            <a:spLocks noChangeShapeType="1"/>
          </p:cNvSpPr>
          <p:nvPr/>
        </p:nvSpPr>
        <p:spPr bwMode="auto">
          <a:xfrm>
            <a:off x="0" y="928688"/>
            <a:ext cx="9156700" cy="0"/>
          </a:xfrm>
          <a:prstGeom prst="line">
            <a:avLst/>
          </a:prstGeom>
          <a:noFill/>
          <a:ln w="57150" cmpd="thinThick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" name="Rectangle 67"/>
          <p:cNvSpPr>
            <a:spLocks noChangeArrowheads="1"/>
          </p:cNvSpPr>
          <p:nvPr/>
        </p:nvSpPr>
        <p:spPr bwMode="auto">
          <a:xfrm>
            <a:off x="642910" y="214290"/>
            <a:ext cx="7572428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kumimoji="1" lang="ru-RU" b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 </a:t>
            </a:r>
            <a:r>
              <a:rPr kumimoji="1" lang="ru-RU" b="1" dirty="0" smtClean="0">
                <a:solidFill>
                  <a:srgbClr val="FF0000"/>
                </a:solidFill>
                <a:latin typeface="+mj-lt"/>
                <a:cs typeface="Arial" charset="0"/>
              </a:rPr>
              <a:t>ПРОФЕССИОНАЛЬНЫЙ ОТБОР КАНДИДАТОВ</a:t>
            </a:r>
            <a:endParaRPr lang="ru-RU" b="1" dirty="0">
              <a:solidFill>
                <a:srgbClr val="FF0000"/>
              </a:solidFill>
              <a:latin typeface="Arial" charset="0"/>
              <a:cs typeface="Arial" charset="0"/>
            </a:endParaRPr>
          </a:p>
        </p:txBody>
      </p:sp>
      <p:sp>
        <p:nvSpPr>
          <p:cNvPr id="13" name="Rectangle 7"/>
          <p:cNvSpPr>
            <a:spLocks noRot="1" noChangeArrowheads="1"/>
          </p:cNvSpPr>
          <p:nvPr/>
        </p:nvSpPr>
        <p:spPr bwMode="auto">
          <a:xfrm>
            <a:off x="285720" y="1142984"/>
            <a:ext cx="8358246" cy="3786214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lvl="0" indent="450850" algn="just"/>
            <a:r>
              <a:rPr lang="ru-RU" sz="1800" dirty="0" smtClean="0">
                <a:ea typeface="Calibri" pitchFamily="34" charset="0"/>
                <a:cs typeface="Times New Roman" pitchFamily="18" charset="0"/>
              </a:rPr>
              <a:t>Проверка уровня физической подготовленности проводится в соответствии с Наставлением по физической подготовке военнослужащих ВС РФ (НФП-2009) по трём упражнениям (в скобках указан минимальный порог):</a:t>
            </a:r>
            <a:endParaRPr lang="ru-RU" sz="1100" dirty="0" smtClean="0">
              <a:latin typeface="Arial" pitchFamily="34" charset="0"/>
              <a:cs typeface="Arial" pitchFamily="34" charset="0"/>
            </a:endParaRPr>
          </a:p>
          <a:p>
            <a:pPr lvl="0" indent="450850" algn="just" eaLnBrk="0" hangingPunct="0"/>
            <a:r>
              <a:rPr lang="ru-RU" sz="1800" dirty="0" smtClean="0">
                <a:ea typeface="Calibri" pitchFamily="34" charset="0"/>
                <a:cs typeface="Times New Roman" pitchFamily="18" charset="0"/>
              </a:rPr>
              <a:t>1. Упражнение № 4 – подтягивание на перекладине (4 раза).</a:t>
            </a:r>
            <a:endParaRPr lang="ru-RU" sz="1100" dirty="0" smtClean="0">
              <a:latin typeface="Arial" pitchFamily="34" charset="0"/>
              <a:cs typeface="Arial" pitchFamily="34" charset="0"/>
            </a:endParaRPr>
          </a:p>
          <a:p>
            <a:pPr lvl="0" indent="450850" algn="just" eaLnBrk="0" hangingPunct="0"/>
            <a:r>
              <a:rPr lang="ru-RU" sz="1800" dirty="0" smtClean="0">
                <a:ea typeface="Calibri" pitchFamily="34" charset="0"/>
                <a:cs typeface="Times New Roman" pitchFamily="18" charset="0"/>
              </a:rPr>
              <a:t>2. Упражнение № 41 – бег на 100 м (15, 4 секунды).</a:t>
            </a:r>
            <a:endParaRPr lang="ru-RU" sz="1100" dirty="0" smtClean="0">
              <a:latin typeface="Arial" pitchFamily="34" charset="0"/>
              <a:cs typeface="Arial" pitchFamily="34" charset="0"/>
            </a:endParaRPr>
          </a:p>
          <a:p>
            <a:pPr lvl="0" indent="450850" algn="just" eaLnBrk="0" hangingPunct="0"/>
            <a:r>
              <a:rPr lang="ru-RU" sz="1800" dirty="0" smtClean="0">
                <a:ea typeface="Calibri" pitchFamily="34" charset="0"/>
                <a:cs typeface="Times New Roman" pitchFamily="18" charset="0"/>
              </a:rPr>
              <a:t>3. Упражнение № 46 – бег на 3 км (14,56 минуты).</a:t>
            </a:r>
            <a:endParaRPr lang="ru-RU" sz="1100" dirty="0" smtClean="0">
              <a:latin typeface="Arial" pitchFamily="34" charset="0"/>
              <a:cs typeface="Arial" pitchFamily="34" charset="0"/>
            </a:endParaRPr>
          </a:p>
          <a:p>
            <a:pPr lvl="0" indent="450850" algn="just" eaLnBrk="0" hangingPunct="0"/>
            <a:r>
              <a:rPr lang="ru-RU" sz="1800" dirty="0" smtClean="0">
                <a:ea typeface="Calibri" pitchFamily="34" charset="0"/>
                <a:cs typeface="Times New Roman" pitchFamily="18" charset="0"/>
              </a:rPr>
              <a:t>Для выполнения физического упражнения даётся одна попытка. Проверка физической подготовленности кандидатов проводится в спортивной форме одежды. Проверка проводится в течение одного дня.</a:t>
            </a:r>
            <a:endParaRPr lang="ru-RU" sz="1100" dirty="0" smtClean="0">
              <a:latin typeface="Arial" pitchFamily="34" charset="0"/>
              <a:cs typeface="Arial" pitchFamily="34" charset="0"/>
            </a:endParaRPr>
          </a:p>
          <a:p>
            <a:pPr lvl="0" indent="450850" algn="just" eaLnBrk="0" hangingPunct="0"/>
            <a:r>
              <a:rPr lang="ru-RU" sz="1800" dirty="0" smtClean="0">
                <a:ea typeface="Calibri" pitchFamily="34" charset="0"/>
                <a:cs typeface="Times New Roman" pitchFamily="18" charset="0"/>
              </a:rPr>
              <a:t>Для зачисления используется таблица перевода суммы набранных баллов по физической подготовке в 100-балльную шкалу. Результаты физической подготовленности кандидатов заносятся в конкурсные списки вместе с результатами сдачи ЕГЭ и в сумме формируют «проходной балл». </a:t>
            </a:r>
            <a:endParaRPr lang="ru-RU" sz="28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9" descr="Рисунок1.pn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5575" y="49213"/>
            <a:ext cx="725488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6" name="Group 8"/>
          <p:cNvGrpSpPr>
            <a:grpSpLocks/>
          </p:cNvGrpSpPr>
          <p:nvPr/>
        </p:nvGrpSpPr>
        <p:grpSpPr bwMode="auto">
          <a:xfrm>
            <a:off x="8153400" y="142852"/>
            <a:ext cx="990600" cy="609600"/>
            <a:chOff x="5375" y="45"/>
            <a:chExt cx="681" cy="415"/>
          </a:xfrm>
        </p:grpSpPr>
        <p:pic>
          <p:nvPicPr>
            <p:cNvPr id="7" name="Picture 14" descr="flag1"/>
            <p:cNvPicPr>
              <a:picLocks noChangeAspect="1" noChangeArrowheads="1" noCrop="1"/>
            </p:cNvPicPr>
            <p:nvPr/>
          </p:nvPicPr>
          <p:blipFill>
            <a:blip r:embed="rId3" cstate="print">
              <a:lum bright="-20000" contrast="16000"/>
            </a:blip>
            <a:srcRect/>
            <a:stretch>
              <a:fillRect/>
            </a:stretch>
          </p:blipFill>
          <p:spPr bwMode="auto">
            <a:xfrm>
              <a:off x="5375" y="45"/>
              <a:ext cx="681" cy="4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5511" y="136"/>
              <a:ext cx="29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1173" tIns="45588" rIns="91173" bIns="45588" anchor="ctr"/>
            <a:lstStyle/>
            <a:p>
              <a:pPr algn="ctr" defTabSz="447675" eaLnBrk="0" fontAlgn="auto" hangingPunct="0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defRPr/>
              </a:pPr>
              <a:fld id="{DAAC6B7A-3F0C-4F78-B2DD-E2132D566200}" type="slidenum">
                <a:rPr lang="ru-RU" sz="3200" b="1">
                  <a:solidFill>
                    <a:srgbClr val="FFFA1B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  <a:ea typeface="Lucida Sans Unicode" pitchFamily="34" charset="0"/>
                  <a:cs typeface="Arial" charset="0"/>
                </a:rPr>
                <a:pPr algn="ctr" defTabSz="447675" eaLnBrk="0" fontAlgn="auto" hangingPunct="0"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ct val="100000"/>
                  <a:buFont typeface="Times New Roman" pitchFamily="18" charset="0"/>
                  <a:buNone/>
                  <a:defRPr/>
                </a:pPr>
                <a:t>17</a:t>
              </a:fld>
              <a:endParaRPr lang="ru-RU" sz="3200" b="1" dirty="0">
                <a:solidFill>
                  <a:srgbClr val="FFFA1B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Lucida Sans Unicode" pitchFamily="34" charset="0"/>
                <a:cs typeface="Arial" charset="0"/>
              </a:endParaRPr>
            </a:p>
          </p:txBody>
        </p:sp>
      </p:grpSp>
      <p:sp>
        <p:nvSpPr>
          <p:cNvPr id="9" name="Line 456"/>
          <p:cNvSpPr>
            <a:spLocks noChangeShapeType="1"/>
          </p:cNvSpPr>
          <p:nvPr/>
        </p:nvSpPr>
        <p:spPr bwMode="auto">
          <a:xfrm>
            <a:off x="0" y="928688"/>
            <a:ext cx="9156700" cy="0"/>
          </a:xfrm>
          <a:prstGeom prst="line">
            <a:avLst/>
          </a:prstGeom>
          <a:noFill/>
          <a:ln w="57150" cmpd="thinThick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" name="Rectangle 67"/>
          <p:cNvSpPr>
            <a:spLocks noChangeArrowheads="1"/>
          </p:cNvSpPr>
          <p:nvPr/>
        </p:nvSpPr>
        <p:spPr bwMode="auto">
          <a:xfrm>
            <a:off x="642910" y="214290"/>
            <a:ext cx="7572428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kumimoji="1" lang="ru-RU" b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 </a:t>
            </a:r>
            <a:r>
              <a:rPr kumimoji="1" lang="ru-RU" b="1" dirty="0" smtClean="0">
                <a:solidFill>
                  <a:srgbClr val="FF0000"/>
                </a:solidFill>
                <a:latin typeface="+mj-lt"/>
                <a:cs typeface="Arial" charset="0"/>
              </a:rPr>
              <a:t>ПРОФЕССИОНАЛЬНЫЙ ОТБОР КАНДИДАТОВ</a:t>
            </a:r>
            <a:endParaRPr lang="ru-RU" b="1" dirty="0">
              <a:solidFill>
                <a:srgbClr val="FF0000"/>
              </a:solidFill>
              <a:latin typeface="Arial" charset="0"/>
              <a:cs typeface="Arial" charset="0"/>
            </a:endParaRPr>
          </a:p>
        </p:txBody>
      </p:sp>
      <p:sp>
        <p:nvSpPr>
          <p:cNvPr id="11" name="Rectangle 7"/>
          <p:cNvSpPr>
            <a:spLocks noRot="1" noChangeArrowheads="1"/>
          </p:cNvSpPr>
          <p:nvPr/>
        </p:nvSpPr>
        <p:spPr bwMode="auto">
          <a:xfrm>
            <a:off x="285720" y="1071546"/>
            <a:ext cx="8501122" cy="564360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lvl="0" indent="450850" algn="just"/>
            <a:r>
              <a:rPr lang="ru-RU" sz="1800" dirty="0" smtClean="0">
                <a:latin typeface="+mn-lt"/>
                <a:ea typeface="Calibri" pitchFamily="34" charset="0"/>
                <a:cs typeface="Times New Roman" pitchFamily="18" charset="0"/>
              </a:rPr>
              <a:t>Определение категории профессиональной пригодности в ВС является одним из основных видов профессионального отбора, направленный на социально-психологическое изучение, психологическое  обследование кандидатов на поступление в ВВУЗ. При тестировании в ходе профессионального психологического отбора исследуются следующие составляющие:</a:t>
            </a:r>
            <a:endParaRPr lang="ru-RU" sz="1800" dirty="0" smtClean="0">
              <a:latin typeface="+mn-lt"/>
              <a:cs typeface="Arial" pitchFamily="34" charset="0"/>
            </a:endParaRPr>
          </a:p>
          <a:p>
            <a:pPr lvl="0" indent="450850" algn="just" eaLnBrk="0" hangingPunct="0"/>
            <a:r>
              <a:rPr lang="ru-RU" sz="1800" dirty="0" smtClean="0">
                <a:latin typeface="+mn-lt"/>
                <a:ea typeface="Calibri" pitchFamily="34" charset="0"/>
                <a:cs typeface="Times New Roman" pitchFamily="18" charset="0"/>
              </a:rPr>
              <a:t>- интеллектуальные способности;</a:t>
            </a:r>
            <a:endParaRPr lang="ru-RU" sz="1800" dirty="0" smtClean="0">
              <a:latin typeface="+mn-lt"/>
              <a:cs typeface="Arial" pitchFamily="34" charset="0"/>
            </a:endParaRPr>
          </a:p>
          <a:p>
            <a:pPr lvl="0" indent="450850" algn="just" eaLnBrk="0" hangingPunct="0"/>
            <a:r>
              <a:rPr lang="ru-RU" sz="1800" dirty="0" smtClean="0">
                <a:latin typeface="+mn-lt"/>
                <a:ea typeface="Calibri" pitchFamily="34" charset="0"/>
                <a:cs typeface="Times New Roman" pitchFamily="18" charset="0"/>
              </a:rPr>
              <a:t>- личностные качества;</a:t>
            </a:r>
            <a:endParaRPr lang="ru-RU" sz="1800" dirty="0" smtClean="0">
              <a:latin typeface="+mn-lt"/>
              <a:cs typeface="Arial" pitchFamily="34" charset="0"/>
            </a:endParaRPr>
          </a:p>
          <a:p>
            <a:pPr lvl="0" indent="450850" algn="just" eaLnBrk="0" hangingPunct="0"/>
            <a:r>
              <a:rPr lang="ru-RU" sz="1800" dirty="0" smtClean="0">
                <a:latin typeface="+mn-lt"/>
                <a:ea typeface="Calibri" pitchFamily="34" charset="0"/>
                <a:cs typeface="Times New Roman" pitchFamily="18" charset="0"/>
              </a:rPr>
              <a:t>- степень военно-профессиональной мотивации;</a:t>
            </a:r>
            <a:endParaRPr lang="ru-RU" sz="1800" dirty="0" smtClean="0">
              <a:latin typeface="+mn-lt"/>
              <a:cs typeface="Arial" pitchFamily="34" charset="0"/>
            </a:endParaRPr>
          </a:p>
          <a:p>
            <a:pPr lvl="0" indent="450850" algn="just" eaLnBrk="0" hangingPunct="0"/>
            <a:r>
              <a:rPr lang="ru-RU" sz="1800" dirty="0" smtClean="0">
                <a:latin typeface="+mn-lt"/>
                <a:ea typeface="Calibri" pitchFamily="34" charset="0"/>
                <a:cs typeface="Times New Roman" pitchFamily="18" charset="0"/>
              </a:rPr>
              <a:t>- отдельно взятые профессионально важные качества;</a:t>
            </a:r>
            <a:endParaRPr lang="ru-RU" sz="1800" dirty="0" smtClean="0">
              <a:latin typeface="+mn-lt"/>
              <a:cs typeface="Arial" pitchFamily="34" charset="0"/>
            </a:endParaRPr>
          </a:p>
          <a:p>
            <a:pPr lvl="0" indent="450850" algn="just" eaLnBrk="0" hangingPunct="0"/>
            <a:r>
              <a:rPr lang="ru-RU" sz="1800" dirty="0" smtClean="0">
                <a:latin typeface="+mn-lt"/>
                <a:ea typeface="Calibri" pitchFamily="34" charset="0"/>
                <a:cs typeface="Times New Roman" pitchFamily="18" charset="0"/>
              </a:rPr>
              <a:t>- уровень знаний по общеобразовательным предметам</a:t>
            </a:r>
            <a:endParaRPr lang="ru-RU" sz="1800" dirty="0" smtClean="0">
              <a:latin typeface="+mn-lt"/>
              <a:cs typeface="Arial" pitchFamily="34" charset="0"/>
            </a:endParaRPr>
          </a:p>
          <a:p>
            <a:pPr lvl="0" indent="450850" algn="just" eaLnBrk="0" hangingPunct="0"/>
            <a:r>
              <a:rPr lang="ru-RU" sz="1800" dirty="0" smtClean="0">
                <a:latin typeface="+mn-lt"/>
                <a:ea typeface="Calibri" pitchFamily="34" charset="0"/>
                <a:cs typeface="Times New Roman" pitchFamily="18" charset="0"/>
              </a:rPr>
              <a:t>По результатам выносится заключение о категории  профессиональной пригодности кандидата к обучению в училище:</a:t>
            </a:r>
            <a:endParaRPr lang="ru-RU" sz="1800" dirty="0" smtClean="0">
              <a:latin typeface="+mn-lt"/>
              <a:cs typeface="Arial" pitchFamily="34" charset="0"/>
            </a:endParaRPr>
          </a:p>
          <a:p>
            <a:pPr lvl="0" indent="450850" algn="just" eaLnBrk="0" hangingPunct="0"/>
            <a:r>
              <a:rPr lang="ru-RU" sz="1800" dirty="0" smtClean="0">
                <a:latin typeface="+mn-lt"/>
                <a:ea typeface="Calibri" pitchFamily="34" charset="0"/>
                <a:cs typeface="Times New Roman" pitchFamily="18" charset="0"/>
              </a:rPr>
              <a:t>- </a:t>
            </a:r>
            <a:r>
              <a:rPr lang="ru-RU" sz="1800" b="1" dirty="0" smtClean="0">
                <a:latin typeface="+mn-lt"/>
                <a:ea typeface="Calibri" pitchFamily="34" charset="0"/>
                <a:cs typeface="Times New Roman" pitchFamily="18" charset="0"/>
              </a:rPr>
              <a:t>первая</a:t>
            </a:r>
            <a:r>
              <a:rPr lang="ru-RU" sz="1800" dirty="0" smtClean="0">
                <a:latin typeface="+mn-lt"/>
                <a:ea typeface="Calibri" pitchFamily="34" charset="0"/>
                <a:cs typeface="Times New Roman" pitchFamily="18" charset="0"/>
              </a:rPr>
              <a:t> категория профессиональной пригодности – </a:t>
            </a:r>
            <a:r>
              <a:rPr lang="ru-RU" sz="1800" b="1" dirty="0" smtClean="0">
                <a:latin typeface="+mn-lt"/>
                <a:ea typeface="Calibri" pitchFamily="34" charset="0"/>
                <a:cs typeface="Times New Roman" pitchFamily="18" charset="0"/>
              </a:rPr>
              <a:t>рекомендуется к поступлению в первую очередь;</a:t>
            </a:r>
            <a:endParaRPr lang="ru-RU" sz="1800" dirty="0" smtClean="0">
              <a:latin typeface="+mn-lt"/>
              <a:cs typeface="Arial" pitchFamily="34" charset="0"/>
            </a:endParaRPr>
          </a:p>
          <a:p>
            <a:pPr lvl="0" indent="450850" algn="just" eaLnBrk="0" hangingPunct="0"/>
            <a:r>
              <a:rPr lang="ru-RU" sz="1800" dirty="0" smtClean="0">
                <a:latin typeface="+mn-lt"/>
                <a:ea typeface="Calibri" pitchFamily="34" charset="0"/>
                <a:cs typeface="Times New Roman" pitchFamily="18" charset="0"/>
              </a:rPr>
              <a:t>- </a:t>
            </a:r>
            <a:r>
              <a:rPr lang="ru-RU" sz="1800" b="1" dirty="0" smtClean="0">
                <a:latin typeface="+mn-lt"/>
                <a:ea typeface="Calibri" pitchFamily="34" charset="0"/>
                <a:cs typeface="Times New Roman" pitchFamily="18" charset="0"/>
              </a:rPr>
              <a:t>вторая</a:t>
            </a:r>
            <a:r>
              <a:rPr lang="ru-RU" sz="1800" dirty="0" smtClean="0">
                <a:latin typeface="+mn-lt"/>
                <a:ea typeface="Calibri" pitchFamily="34" charset="0"/>
                <a:cs typeface="Times New Roman" pitchFamily="18" charset="0"/>
              </a:rPr>
              <a:t> категория профессиональной пригодности – </a:t>
            </a:r>
            <a:r>
              <a:rPr lang="ru-RU" sz="1800" b="1" dirty="0" smtClean="0">
                <a:latin typeface="+mn-lt"/>
                <a:ea typeface="Calibri" pitchFamily="34" charset="0"/>
                <a:cs typeface="Times New Roman" pitchFamily="18" charset="0"/>
              </a:rPr>
              <a:t>рекомендуется  к поступлению;</a:t>
            </a:r>
            <a:endParaRPr lang="ru-RU" sz="1800" dirty="0" smtClean="0">
              <a:latin typeface="+mn-lt"/>
              <a:cs typeface="Arial" pitchFamily="34" charset="0"/>
            </a:endParaRPr>
          </a:p>
          <a:p>
            <a:pPr lvl="0" indent="450850" algn="just" eaLnBrk="0" hangingPunct="0"/>
            <a:r>
              <a:rPr lang="ru-RU" sz="1800" dirty="0" smtClean="0">
                <a:latin typeface="+mn-lt"/>
                <a:ea typeface="Calibri" pitchFamily="34" charset="0"/>
                <a:cs typeface="Times New Roman" pitchFamily="18" charset="0"/>
              </a:rPr>
              <a:t>- </a:t>
            </a:r>
            <a:r>
              <a:rPr lang="ru-RU" sz="1800" b="1" dirty="0" smtClean="0">
                <a:latin typeface="+mn-lt"/>
                <a:ea typeface="Calibri" pitchFamily="34" charset="0"/>
                <a:cs typeface="Times New Roman" pitchFamily="18" charset="0"/>
              </a:rPr>
              <a:t>третья</a:t>
            </a:r>
            <a:r>
              <a:rPr lang="ru-RU" sz="1800" dirty="0" smtClean="0">
                <a:latin typeface="+mn-lt"/>
                <a:ea typeface="Calibri" pitchFamily="34" charset="0"/>
                <a:cs typeface="Times New Roman" pitchFamily="18" charset="0"/>
              </a:rPr>
              <a:t> категория профессиональной пригодности – </a:t>
            </a:r>
            <a:r>
              <a:rPr lang="ru-RU" sz="1800" b="1" dirty="0" smtClean="0">
                <a:latin typeface="+mn-lt"/>
                <a:ea typeface="Calibri" pitchFamily="34" charset="0"/>
                <a:cs typeface="Times New Roman" pitchFamily="18" charset="0"/>
              </a:rPr>
              <a:t>рекомендуется к поступлению условно;</a:t>
            </a:r>
            <a:endParaRPr lang="ru-RU" sz="1800" dirty="0" smtClean="0">
              <a:latin typeface="+mn-lt"/>
              <a:cs typeface="Arial" pitchFamily="34" charset="0"/>
            </a:endParaRPr>
          </a:p>
          <a:p>
            <a:pPr lvl="0" indent="450850" algn="just" eaLnBrk="0" hangingPunct="0"/>
            <a:r>
              <a:rPr lang="ru-RU" sz="1800" dirty="0" smtClean="0">
                <a:latin typeface="+mn-lt"/>
                <a:ea typeface="Calibri" pitchFamily="34" charset="0"/>
                <a:cs typeface="Times New Roman" pitchFamily="18" charset="0"/>
              </a:rPr>
              <a:t>- </a:t>
            </a:r>
            <a:r>
              <a:rPr lang="ru-RU" sz="1800" b="1" dirty="0" smtClean="0">
                <a:latin typeface="+mn-lt"/>
                <a:ea typeface="Calibri" pitchFamily="34" charset="0"/>
                <a:cs typeface="Times New Roman" pitchFamily="18" charset="0"/>
              </a:rPr>
              <a:t>четвёртая</a:t>
            </a:r>
            <a:r>
              <a:rPr lang="ru-RU" sz="1800" dirty="0" smtClean="0">
                <a:latin typeface="+mn-lt"/>
                <a:ea typeface="Calibri" pitchFamily="34" charset="0"/>
                <a:cs typeface="Times New Roman" pitchFamily="18" charset="0"/>
              </a:rPr>
              <a:t> категория профессиональной пригодности – </a:t>
            </a:r>
            <a:r>
              <a:rPr lang="ru-RU" sz="1800" b="1" dirty="0" smtClean="0">
                <a:latin typeface="+mn-lt"/>
                <a:ea typeface="Calibri" pitchFamily="34" charset="0"/>
                <a:cs typeface="Times New Roman" pitchFamily="18" charset="0"/>
              </a:rPr>
              <a:t>не  рекомендуется к поступлению.</a:t>
            </a:r>
            <a:endParaRPr lang="ru-RU" sz="1800" dirty="0" smtClean="0">
              <a:latin typeface="+mn-lt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9" descr="Рисунок1.pn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5575" y="49213"/>
            <a:ext cx="725488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8153400" y="142852"/>
            <a:ext cx="990600" cy="609600"/>
            <a:chOff x="5375" y="45"/>
            <a:chExt cx="681" cy="415"/>
          </a:xfrm>
        </p:grpSpPr>
        <p:pic>
          <p:nvPicPr>
            <p:cNvPr id="6" name="Picture 14" descr="flag1"/>
            <p:cNvPicPr>
              <a:picLocks noChangeAspect="1" noChangeArrowheads="1" noCrop="1"/>
            </p:cNvPicPr>
            <p:nvPr/>
          </p:nvPicPr>
          <p:blipFill>
            <a:blip r:embed="rId3" cstate="print">
              <a:lum bright="-20000" contrast="16000"/>
            </a:blip>
            <a:srcRect/>
            <a:stretch>
              <a:fillRect/>
            </a:stretch>
          </p:blipFill>
          <p:spPr bwMode="auto">
            <a:xfrm>
              <a:off x="5375" y="45"/>
              <a:ext cx="681" cy="4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" name="Rectangle 10"/>
            <p:cNvSpPr>
              <a:spLocks noChangeArrowheads="1"/>
            </p:cNvSpPr>
            <p:nvPr/>
          </p:nvSpPr>
          <p:spPr bwMode="auto">
            <a:xfrm>
              <a:off x="5511" y="136"/>
              <a:ext cx="29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1173" tIns="45588" rIns="91173" bIns="45588" anchor="ctr"/>
            <a:lstStyle/>
            <a:p>
              <a:pPr algn="ctr" defTabSz="447675" eaLnBrk="0" fontAlgn="auto" hangingPunct="0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defRPr/>
              </a:pPr>
              <a:fld id="{DAAC6B7A-3F0C-4F78-B2DD-E2132D566200}" type="slidenum">
                <a:rPr lang="ru-RU" sz="3200" b="1">
                  <a:solidFill>
                    <a:srgbClr val="FFFA1B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  <a:ea typeface="Lucida Sans Unicode" pitchFamily="34" charset="0"/>
                  <a:cs typeface="Arial" charset="0"/>
                </a:rPr>
                <a:pPr algn="ctr" defTabSz="447675" eaLnBrk="0" fontAlgn="auto" hangingPunct="0"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ct val="100000"/>
                  <a:buFont typeface="Times New Roman" pitchFamily="18" charset="0"/>
                  <a:buNone/>
                  <a:defRPr/>
                </a:pPr>
                <a:t>18</a:t>
              </a:fld>
              <a:endParaRPr lang="ru-RU" sz="3200" b="1" dirty="0">
                <a:solidFill>
                  <a:srgbClr val="FFFA1B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Lucida Sans Unicode" pitchFamily="34" charset="0"/>
                <a:cs typeface="Arial" charset="0"/>
              </a:endParaRPr>
            </a:p>
          </p:txBody>
        </p:sp>
      </p:grpSp>
      <p:sp>
        <p:nvSpPr>
          <p:cNvPr id="8" name="Line 456"/>
          <p:cNvSpPr>
            <a:spLocks noChangeShapeType="1"/>
          </p:cNvSpPr>
          <p:nvPr/>
        </p:nvSpPr>
        <p:spPr bwMode="auto">
          <a:xfrm>
            <a:off x="0" y="928688"/>
            <a:ext cx="9156700" cy="0"/>
          </a:xfrm>
          <a:prstGeom prst="line">
            <a:avLst/>
          </a:prstGeom>
          <a:noFill/>
          <a:ln w="57150" cmpd="thinThick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" name="Rectangle 67"/>
          <p:cNvSpPr>
            <a:spLocks noChangeArrowheads="1"/>
          </p:cNvSpPr>
          <p:nvPr/>
        </p:nvSpPr>
        <p:spPr bwMode="auto">
          <a:xfrm>
            <a:off x="642910" y="214290"/>
            <a:ext cx="7572428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kumimoji="1" lang="ru-RU" b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 </a:t>
            </a:r>
            <a:r>
              <a:rPr kumimoji="1" lang="ru-RU" b="1" dirty="0" smtClean="0">
                <a:solidFill>
                  <a:srgbClr val="FF0000"/>
                </a:solidFill>
                <a:latin typeface="+mj-lt"/>
                <a:cs typeface="Arial" charset="0"/>
              </a:rPr>
              <a:t>ПРОФЕССИОНАЛЬНЫЙ ОТБОР КАНДИДАТОВ</a:t>
            </a:r>
            <a:endParaRPr lang="ru-RU" b="1" dirty="0">
              <a:solidFill>
                <a:srgbClr val="FF0000"/>
              </a:solidFill>
              <a:latin typeface="Arial" charset="0"/>
              <a:cs typeface="Arial" charset="0"/>
            </a:endParaRPr>
          </a:p>
        </p:txBody>
      </p:sp>
      <p:sp>
        <p:nvSpPr>
          <p:cNvPr id="10" name="Rectangle 7"/>
          <p:cNvSpPr>
            <a:spLocks noRot="1" noChangeArrowheads="1"/>
          </p:cNvSpPr>
          <p:nvPr/>
        </p:nvSpPr>
        <p:spPr bwMode="auto">
          <a:xfrm>
            <a:off x="500034" y="1142984"/>
            <a:ext cx="8143932" cy="4071966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lvl="0" indent="450850" algn="just" eaLnBrk="0" hangingPunct="0"/>
            <a:r>
              <a:rPr lang="ru-RU" sz="1800" dirty="0" smtClean="0">
                <a:latin typeface="+mn-lt"/>
                <a:ea typeface="Times New Roman" pitchFamily="18" charset="0"/>
                <a:cs typeface="Times New Roman" pitchFamily="18" charset="0"/>
              </a:rPr>
              <a:t>Кандидаты, отнесенные к первой, второй и третьей категориям профессиональной пригодности, полагаются прошедшими профессиональный психологический отбор.</a:t>
            </a:r>
            <a:endParaRPr lang="ru-RU" sz="1800" dirty="0" smtClean="0">
              <a:latin typeface="+mn-lt"/>
              <a:cs typeface="Arial" pitchFamily="34" charset="0"/>
            </a:endParaRPr>
          </a:p>
          <a:p>
            <a:pPr lvl="0" indent="450850" algn="just" eaLnBrk="0" hangingPunct="0"/>
            <a:r>
              <a:rPr lang="ru-RU" sz="1800" dirty="0" smtClean="0">
                <a:latin typeface="+mn-lt"/>
                <a:ea typeface="Times New Roman" pitchFamily="18" charset="0"/>
                <a:cs typeface="Times New Roman" pitchFamily="18" charset="0"/>
              </a:rPr>
              <a:t>Кандидаты, отнесенные по результатам профессионального психологического отбора к третьей категории профессиональной пригодности, располагаются в конкурсном списке после кандидатов, отнесенных к первой и второй категориям профессиональной пригодности, независимо от полученной суммы баллов.</a:t>
            </a:r>
            <a:endParaRPr lang="ru-RU" sz="1800" dirty="0" smtClean="0">
              <a:latin typeface="+mn-lt"/>
              <a:cs typeface="Arial" pitchFamily="34" charset="0"/>
            </a:endParaRPr>
          </a:p>
          <a:p>
            <a:pPr lvl="0" indent="450850" algn="just" eaLnBrk="0" hangingPunct="0"/>
            <a:r>
              <a:rPr lang="ru-RU" sz="1800" dirty="0" smtClean="0">
                <a:latin typeface="+mn-lt"/>
                <a:ea typeface="Times New Roman" pitchFamily="18" charset="0"/>
                <a:cs typeface="Arial" pitchFamily="34" charset="0"/>
              </a:rPr>
              <a:t>Кандидаты, отнесенные к четвёртой категории профессиональной пригодности, по уровню развития профессионально важных качеств не соответствуют требованиям воинской должности, </a:t>
            </a:r>
            <a:r>
              <a:rPr lang="ru-RU" sz="1800" b="1" dirty="0" smtClean="0">
                <a:latin typeface="+mn-lt"/>
                <a:ea typeface="Times New Roman" pitchFamily="18" charset="0"/>
                <a:cs typeface="Times New Roman" pitchFamily="18" charset="0"/>
              </a:rPr>
              <a:t>не соответствуют требованиям, предъявляемым к обучению в военно-учебном заведении, не допускаются к участию в конкурсе для зачисления и не могут быть включены в список, лиц, имеющих право для зачисления вне конкурса.</a:t>
            </a:r>
            <a:endParaRPr lang="ru-RU" sz="1800" dirty="0" smtClean="0">
              <a:latin typeface="+mn-lt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456"/>
          <p:cNvSpPr>
            <a:spLocks noChangeShapeType="1"/>
          </p:cNvSpPr>
          <p:nvPr/>
        </p:nvSpPr>
        <p:spPr bwMode="auto">
          <a:xfrm>
            <a:off x="0" y="928688"/>
            <a:ext cx="9156700" cy="0"/>
          </a:xfrm>
          <a:prstGeom prst="line">
            <a:avLst/>
          </a:prstGeom>
          <a:noFill/>
          <a:ln w="57150" cmpd="thinThick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pic>
        <p:nvPicPr>
          <p:cNvPr id="5" name="Рисунок 9" descr="Рисунок1.pn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5575" y="49213"/>
            <a:ext cx="725488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6" name="Group 8"/>
          <p:cNvGrpSpPr>
            <a:grpSpLocks/>
          </p:cNvGrpSpPr>
          <p:nvPr/>
        </p:nvGrpSpPr>
        <p:grpSpPr bwMode="auto">
          <a:xfrm>
            <a:off x="8028384" y="188640"/>
            <a:ext cx="990600" cy="609600"/>
            <a:chOff x="5375" y="45"/>
            <a:chExt cx="681" cy="415"/>
          </a:xfrm>
        </p:grpSpPr>
        <p:pic>
          <p:nvPicPr>
            <p:cNvPr id="7" name="Picture 14" descr="flag1"/>
            <p:cNvPicPr>
              <a:picLocks noChangeAspect="1" noChangeArrowheads="1" noCrop="1"/>
            </p:cNvPicPr>
            <p:nvPr/>
          </p:nvPicPr>
          <p:blipFill>
            <a:blip r:embed="rId3" cstate="print">
              <a:lum bright="-20000" contrast="16000"/>
            </a:blip>
            <a:srcRect/>
            <a:stretch>
              <a:fillRect/>
            </a:stretch>
          </p:blipFill>
          <p:spPr bwMode="auto">
            <a:xfrm>
              <a:off x="5375" y="45"/>
              <a:ext cx="681" cy="4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5511" y="136"/>
              <a:ext cx="29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1173" tIns="45588" rIns="91173" bIns="45588" anchor="ctr"/>
            <a:lstStyle/>
            <a:p>
              <a:pPr algn="ctr" defTabSz="447675" eaLnBrk="0" fontAlgn="auto" hangingPunct="0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defRPr/>
              </a:pPr>
              <a:fld id="{DAAC6B7A-3F0C-4F78-B2DD-E2132D566200}" type="slidenum">
                <a:rPr lang="ru-RU" sz="3200" b="1">
                  <a:solidFill>
                    <a:srgbClr val="FFFA1B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  <a:ea typeface="Lucida Sans Unicode" pitchFamily="34" charset="0"/>
                  <a:cs typeface="Arial" charset="0"/>
                </a:rPr>
                <a:pPr algn="ctr" defTabSz="447675" eaLnBrk="0" fontAlgn="auto" hangingPunct="0"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ct val="100000"/>
                  <a:buFont typeface="Times New Roman" pitchFamily="18" charset="0"/>
                  <a:buNone/>
                  <a:defRPr/>
                </a:pPr>
                <a:t>19</a:t>
              </a:fld>
              <a:endParaRPr lang="ru-RU" sz="3200" b="1" dirty="0">
                <a:solidFill>
                  <a:srgbClr val="FFFA1B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Lucida Sans Unicode" pitchFamily="34" charset="0"/>
                <a:cs typeface="Arial" charset="0"/>
              </a:endParaRPr>
            </a:p>
          </p:txBody>
        </p:sp>
      </p:grpSp>
      <p:sp>
        <p:nvSpPr>
          <p:cNvPr id="11" name="Rectangle 7"/>
          <p:cNvSpPr>
            <a:spLocks noRot="1" noChangeArrowheads="1"/>
          </p:cNvSpPr>
          <p:nvPr/>
        </p:nvSpPr>
        <p:spPr bwMode="auto">
          <a:xfrm>
            <a:off x="428596" y="1142984"/>
            <a:ext cx="8220349" cy="142876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lvl="0" indent="342900" algn="just"/>
            <a:r>
              <a:rPr lang="ru-RU" sz="2000" dirty="0" smtClean="0">
                <a:ea typeface="Times New Roman" pitchFamily="18" charset="0"/>
                <a:cs typeface="Times New Roman" pitchFamily="18" charset="0"/>
              </a:rPr>
              <a:t>Приемная комиссия вуза на основании рассмотрения конкурсных списков принимает решение рекомендовать к зачислению в вуз установленное расчетами комплектования количество кандидатов. Решение приемной комиссии ВУЗа оформляются протоколами.</a:t>
            </a:r>
            <a:endParaRPr lang="ru-RU" sz="28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67"/>
          <p:cNvSpPr>
            <a:spLocks noChangeArrowheads="1"/>
          </p:cNvSpPr>
          <p:nvPr/>
        </p:nvSpPr>
        <p:spPr bwMode="auto">
          <a:xfrm>
            <a:off x="642910" y="214290"/>
            <a:ext cx="7572428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kumimoji="1" lang="ru-RU" b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 </a:t>
            </a:r>
            <a:r>
              <a:rPr kumimoji="1" lang="ru-RU" b="1" dirty="0" smtClean="0">
                <a:solidFill>
                  <a:srgbClr val="FF0000"/>
                </a:solidFill>
                <a:latin typeface="+mj-lt"/>
                <a:cs typeface="Arial" charset="0"/>
              </a:rPr>
              <a:t>ПРОФЕССИОНАЛЬНЫЙ ОТБОР КАНДИДАТОВ</a:t>
            </a:r>
            <a:endParaRPr lang="ru-RU" b="1" dirty="0">
              <a:solidFill>
                <a:srgbClr val="FF0000"/>
              </a:solidFill>
              <a:latin typeface="Arial" charset="0"/>
              <a:cs typeface="Arial" charset="0"/>
            </a:endParaRPr>
          </a:p>
        </p:txBody>
      </p:sp>
      <p:sp>
        <p:nvSpPr>
          <p:cNvPr id="15" name="Rectangle 7"/>
          <p:cNvSpPr>
            <a:spLocks noRot="1" noChangeArrowheads="1"/>
          </p:cNvSpPr>
          <p:nvPr/>
        </p:nvSpPr>
        <p:spPr bwMode="auto">
          <a:xfrm>
            <a:off x="428596" y="2857496"/>
            <a:ext cx="8220349" cy="207170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just"/>
            <a:r>
              <a:rPr lang="ru-RU" sz="2000" dirty="0" smtClean="0"/>
              <a:t>Выписки из приказов Министра обороны Российской Федерации по личному составу о зачислении кандидатов в ВУЗы и назначении их на воинские должности курсантов не позднее 7 дней после их подписания высылаются кадровым органом высшего военно-учебного заведения в военные комиссариаты субъектов Российской Федерации, направившие кандидатов в вуз.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xmlns="" val="23430038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>
          <a:xfrm>
            <a:off x="1259632" y="188640"/>
            <a:ext cx="6120680" cy="576064"/>
          </a:xfrm>
        </p:spPr>
        <p:txBody>
          <a:bodyPr/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УЧЕБНЫЕ ВОПРОСЫ:</a:t>
            </a:r>
          </a:p>
        </p:txBody>
      </p:sp>
      <p:sp>
        <p:nvSpPr>
          <p:cNvPr id="5123" name="Содержимое 2"/>
          <p:cNvSpPr>
            <a:spLocks noGrp="1"/>
          </p:cNvSpPr>
          <p:nvPr>
            <p:ph idx="1"/>
          </p:nvPr>
        </p:nvSpPr>
        <p:spPr>
          <a:xfrm>
            <a:off x="683568" y="1340768"/>
            <a:ext cx="7772400" cy="2373984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marL="533400" indent="-533400" algn="just" eaLnBrk="1" hangingPunct="1">
              <a:buNone/>
            </a:pPr>
            <a:r>
              <a:rPr lang="ru-RU" altLang="ru-RU" sz="2800" b="1" dirty="0" smtClean="0">
                <a:solidFill>
                  <a:srgbClr val="000000"/>
                </a:solidFill>
              </a:rPr>
              <a:t> </a:t>
            </a:r>
            <a:r>
              <a:rPr lang="ru-RU" altLang="ru-RU" sz="2800" dirty="0" smtClean="0">
                <a:solidFill>
                  <a:srgbClr val="000000"/>
                </a:solidFill>
              </a:rPr>
              <a:t>1. Условия приёма и проведение мероприятий по предварительному отбору кандидатов  </a:t>
            </a:r>
            <a:r>
              <a:rPr lang="ru-RU" sz="2800" dirty="0" smtClean="0"/>
              <a:t>в образовательные организации высшего образования, находящиеся в ведении Министерства обороны.</a:t>
            </a:r>
          </a:p>
          <a:p>
            <a:pPr marL="533400" indent="-533400" algn="just" eaLnBrk="1" hangingPunct="1">
              <a:buNone/>
            </a:pPr>
            <a:endParaRPr lang="ru-RU" sz="2800" dirty="0" smtClean="0"/>
          </a:p>
        </p:txBody>
      </p:sp>
      <p:pic>
        <p:nvPicPr>
          <p:cNvPr id="4" name="Рисунок 8" descr="Рисунок1.pn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1520" y="116632"/>
            <a:ext cx="725488" cy="83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7956376" y="188640"/>
            <a:ext cx="990600" cy="609600"/>
            <a:chOff x="5375" y="45"/>
            <a:chExt cx="681" cy="415"/>
          </a:xfrm>
        </p:grpSpPr>
        <p:pic>
          <p:nvPicPr>
            <p:cNvPr id="6" name="Picture 14" descr="flag1"/>
            <p:cNvPicPr>
              <a:picLocks noChangeAspect="1" noChangeArrowheads="1" noCrop="1"/>
            </p:cNvPicPr>
            <p:nvPr/>
          </p:nvPicPr>
          <p:blipFill>
            <a:blip r:embed="rId3" cstate="print">
              <a:lum bright="-20000" contrast="16000"/>
            </a:blip>
            <a:srcRect/>
            <a:stretch>
              <a:fillRect/>
            </a:stretch>
          </p:blipFill>
          <p:spPr bwMode="auto">
            <a:xfrm>
              <a:off x="5375" y="45"/>
              <a:ext cx="681" cy="4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" name="Rectangle 10"/>
            <p:cNvSpPr>
              <a:spLocks noChangeArrowheads="1"/>
            </p:cNvSpPr>
            <p:nvPr/>
          </p:nvSpPr>
          <p:spPr bwMode="auto">
            <a:xfrm>
              <a:off x="5511" y="136"/>
              <a:ext cx="29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1173" tIns="45588" rIns="91173" bIns="45588" anchor="ctr"/>
            <a:lstStyle/>
            <a:p>
              <a:pPr algn="ctr" defTabSz="447675" eaLnBrk="0" fontAlgn="auto" hangingPunct="0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defRPr/>
              </a:pPr>
              <a:fld id="{F3B1375A-45E9-455F-AC54-EC94073DD582}" type="slidenum">
                <a:rPr lang="ru-RU" sz="3200" b="1" smtClean="0">
                  <a:solidFill>
                    <a:srgbClr val="FFFA1B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  <a:ea typeface="Lucida Sans Unicode" pitchFamily="34" charset="0"/>
                  <a:cs typeface="Arial" charset="0"/>
                </a:rPr>
                <a:pPr algn="ctr" defTabSz="447675" eaLnBrk="0" fontAlgn="auto" hangingPunct="0"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ct val="100000"/>
                  <a:buFont typeface="Times New Roman" pitchFamily="18" charset="0"/>
                  <a:buNone/>
                  <a:defRPr/>
                </a:pPr>
                <a:t>2</a:t>
              </a:fld>
              <a:endParaRPr lang="ru-RU" sz="3200" b="1" dirty="0">
                <a:solidFill>
                  <a:srgbClr val="FFFA1B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Lucida Sans Unicode" pitchFamily="34" charset="0"/>
                <a:cs typeface="Arial" charset="0"/>
              </a:endParaRPr>
            </a:p>
          </p:txBody>
        </p:sp>
      </p:grpSp>
      <p:sp>
        <p:nvSpPr>
          <p:cNvPr id="9" name="Line 456"/>
          <p:cNvSpPr>
            <a:spLocks noChangeShapeType="1"/>
          </p:cNvSpPr>
          <p:nvPr/>
        </p:nvSpPr>
        <p:spPr bwMode="auto">
          <a:xfrm>
            <a:off x="-12700" y="980728"/>
            <a:ext cx="9156700" cy="0"/>
          </a:xfrm>
          <a:prstGeom prst="line">
            <a:avLst/>
          </a:prstGeom>
          <a:noFill/>
          <a:ln w="57150" cmpd="thinThick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456"/>
          <p:cNvSpPr>
            <a:spLocks noChangeShapeType="1"/>
          </p:cNvSpPr>
          <p:nvPr/>
        </p:nvSpPr>
        <p:spPr bwMode="auto">
          <a:xfrm>
            <a:off x="0" y="928688"/>
            <a:ext cx="9156700" cy="0"/>
          </a:xfrm>
          <a:prstGeom prst="line">
            <a:avLst/>
          </a:prstGeom>
          <a:noFill/>
          <a:ln w="57150" cmpd="thinThick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pic>
        <p:nvPicPr>
          <p:cNvPr id="5" name="Рисунок 9" descr="Рисунок1.pn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5575" y="49213"/>
            <a:ext cx="725488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6" name="Group 8"/>
          <p:cNvGrpSpPr>
            <a:grpSpLocks/>
          </p:cNvGrpSpPr>
          <p:nvPr/>
        </p:nvGrpSpPr>
        <p:grpSpPr bwMode="auto">
          <a:xfrm>
            <a:off x="8028384" y="188640"/>
            <a:ext cx="990600" cy="609600"/>
            <a:chOff x="5375" y="45"/>
            <a:chExt cx="681" cy="415"/>
          </a:xfrm>
        </p:grpSpPr>
        <p:pic>
          <p:nvPicPr>
            <p:cNvPr id="7" name="Picture 14" descr="flag1"/>
            <p:cNvPicPr>
              <a:picLocks noChangeAspect="1" noChangeArrowheads="1" noCrop="1"/>
            </p:cNvPicPr>
            <p:nvPr/>
          </p:nvPicPr>
          <p:blipFill>
            <a:blip r:embed="rId3" cstate="print">
              <a:lum bright="-20000" contrast="16000"/>
            </a:blip>
            <a:srcRect/>
            <a:stretch>
              <a:fillRect/>
            </a:stretch>
          </p:blipFill>
          <p:spPr bwMode="auto">
            <a:xfrm>
              <a:off x="5375" y="45"/>
              <a:ext cx="681" cy="4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5511" y="136"/>
              <a:ext cx="29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1173" tIns="45588" rIns="91173" bIns="45588" anchor="ctr"/>
            <a:lstStyle/>
            <a:p>
              <a:pPr algn="ctr" defTabSz="447675" eaLnBrk="0" fontAlgn="auto" hangingPunct="0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defRPr/>
              </a:pPr>
              <a:fld id="{DAAC6B7A-3F0C-4F78-B2DD-E2132D566200}" type="slidenum">
                <a:rPr lang="ru-RU" sz="3200" b="1">
                  <a:solidFill>
                    <a:srgbClr val="FFFA1B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  <a:ea typeface="Lucida Sans Unicode" pitchFamily="34" charset="0"/>
                  <a:cs typeface="Arial" charset="0"/>
                </a:rPr>
                <a:pPr algn="ctr" defTabSz="447675" eaLnBrk="0" fontAlgn="auto" hangingPunct="0"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ct val="100000"/>
                  <a:buFont typeface="Times New Roman" pitchFamily="18" charset="0"/>
                  <a:buNone/>
                  <a:defRPr/>
                </a:pPr>
                <a:t>20</a:t>
              </a:fld>
              <a:endParaRPr lang="ru-RU" sz="3200" b="1" dirty="0">
                <a:solidFill>
                  <a:srgbClr val="FFFA1B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Lucida Sans Unicode" pitchFamily="34" charset="0"/>
                <a:cs typeface="Arial" charset="0"/>
              </a:endParaRPr>
            </a:p>
          </p:txBody>
        </p:sp>
      </p:grpSp>
      <p:sp>
        <p:nvSpPr>
          <p:cNvPr id="11" name="Rectangle 7"/>
          <p:cNvSpPr>
            <a:spLocks noRot="1" noChangeArrowheads="1"/>
          </p:cNvSpPr>
          <p:nvPr/>
        </p:nvSpPr>
        <p:spPr bwMode="auto">
          <a:xfrm>
            <a:off x="500034" y="1142984"/>
            <a:ext cx="8220349" cy="292895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just" eaLnBrk="0" hangingPunct="0">
              <a:defRPr/>
            </a:pPr>
            <a:r>
              <a:rPr lang="ru-RU" sz="2000" dirty="0" smtClean="0"/>
              <a:t>Кандидаты из числа граждан, прошедших и не проходивших военную службу, не зачисленные в вузы курсантами, подлежат направлению по месту жительства, а кандидаты из числа военнослужащих - в воинские части, в которых они проходят военную службу. Указанным кандидатам личные дела выдаются на руки под расписку.</a:t>
            </a:r>
          </a:p>
          <a:p>
            <a:pPr algn="just" eaLnBrk="0" hangingPunct="0">
              <a:defRPr/>
            </a:pPr>
            <a:r>
              <a:rPr lang="ru-RU" sz="2000" dirty="0" smtClean="0"/>
              <a:t>Об отказе в зачислении на обучение с указанием причин вуз информирует военные комиссариаты субъектов Российской Федерации по месту жительства кандидатов (воинские части) не позднее чем через 10 дней после окончания профессионального отбора.</a:t>
            </a:r>
            <a:endParaRPr lang="ru-RU" sz="2000" dirty="0"/>
          </a:p>
        </p:txBody>
      </p:sp>
      <p:sp>
        <p:nvSpPr>
          <p:cNvPr id="10" name="Rectangle 67"/>
          <p:cNvSpPr>
            <a:spLocks noChangeArrowheads="1"/>
          </p:cNvSpPr>
          <p:nvPr/>
        </p:nvSpPr>
        <p:spPr bwMode="auto">
          <a:xfrm>
            <a:off x="642910" y="214290"/>
            <a:ext cx="7572428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kumimoji="1" lang="ru-RU" b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 </a:t>
            </a:r>
            <a:r>
              <a:rPr kumimoji="1" lang="ru-RU" b="1" dirty="0" smtClean="0">
                <a:solidFill>
                  <a:srgbClr val="FF0000"/>
                </a:solidFill>
                <a:latin typeface="+mj-lt"/>
                <a:cs typeface="Arial" charset="0"/>
              </a:rPr>
              <a:t>ПРОФЕССИОНАЛЬНЫЙ ОТБОР КАНДИДАТОВ</a:t>
            </a:r>
            <a:endParaRPr lang="ru-RU" b="1" dirty="0">
              <a:solidFill>
                <a:srgbClr val="FF0000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8482046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7"/>
          <p:cNvSpPr>
            <a:spLocks noRot="1" noChangeArrowheads="1"/>
          </p:cNvSpPr>
          <p:nvPr/>
        </p:nvSpPr>
        <p:spPr bwMode="auto">
          <a:xfrm>
            <a:off x="500034" y="285728"/>
            <a:ext cx="8220349" cy="5929354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just" eaLnBrk="0" hangingPunct="0">
              <a:defRPr/>
            </a:pPr>
            <a:endParaRPr lang="ru-RU" sz="2000" dirty="0" smtClean="0"/>
          </a:p>
          <a:p>
            <a:pPr algn="just" eaLnBrk="0" hangingPunct="0">
              <a:defRPr/>
            </a:pPr>
            <a:endParaRPr lang="ru-RU" sz="2000" dirty="0" smtClean="0"/>
          </a:p>
          <a:p>
            <a:pPr algn="just" eaLnBrk="0" hangingPunct="0">
              <a:defRPr/>
            </a:pPr>
            <a:endParaRPr lang="ru-RU" sz="2000" dirty="0" smtClean="0"/>
          </a:p>
          <a:p>
            <a:pPr algn="just" eaLnBrk="0" hangingPunct="0">
              <a:defRPr/>
            </a:pPr>
            <a:endParaRPr lang="ru-RU" sz="2000" dirty="0" smtClean="0"/>
          </a:p>
          <a:p>
            <a:pPr algn="just" eaLnBrk="0" hangingPunct="0">
              <a:defRPr/>
            </a:pPr>
            <a:endParaRPr lang="ru-RU" sz="2000" dirty="0" smtClean="0"/>
          </a:p>
          <a:p>
            <a:pPr algn="just" eaLnBrk="0" hangingPunct="0">
              <a:defRPr/>
            </a:pPr>
            <a:endParaRPr lang="ru-RU" sz="2000" dirty="0" smtClean="0"/>
          </a:p>
          <a:p>
            <a:pPr algn="just" eaLnBrk="0" hangingPunct="0">
              <a:defRPr/>
            </a:pPr>
            <a:endParaRPr lang="ru-RU" sz="2000" dirty="0" smtClean="0"/>
          </a:p>
          <a:p>
            <a:pPr algn="just" eaLnBrk="0" hangingPunct="0">
              <a:defRPr/>
            </a:pPr>
            <a:endParaRPr lang="ru-RU" sz="2000" dirty="0" smtClean="0"/>
          </a:p>
          <a:p>
            <a:pPr algn="ctr" eaLnBrk="0" hangingPunct="0">
              <a:defRPr/>
            </a:pPr>
            <a:r>
              <a:rPr lang="ru-RU" sz="48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СПАСИБО ЗА ВНИМАНИЕ</a:t>
            </a:r>
            <a:endParaRPr lang="ru-RU" sz="4800" b="1" i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8" descr="Рисунок1.pn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1520" y="116632"/>
            <a:ext cx="725488" cy="83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7956376" y="188640"/>
            <a:ext cx="990600" cy="609600"/>
            <a:chOff x="5375" y="45"/>
            <a:chExt cx="681" cy="415"/>
          </a:xfrm>
        </p:grpSpPr>
        <p:pic>
          <p:nvPicPr>
            <p:cNvPr id="6" name="Picture 14" descr="flag1"/>
            <p:cNvPicPr>
              <a:picLocks noChangeAspect="1" noChangeArrowheads="1" noCrop="1"/>
            </p:cNvPicPr>
            <p:nvPr/>
          </p:nvPicPr>
          <p:blipFill>
            <a:blip r:embed="rId3" cstate="print">
              <a:lum bright="-20000" contrast="16000"/>
            </a:blip>
            <a:srcRect/>
            <a:stretch>
              <a:fillRect/>
            </a:stretch>
          </p:blipFill>
          <p:spPr bwMode="auto">
            <a:xfrm>
              <a:off x="5375" y="45"/>
              <a:ext cx="681" cy="4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" name="Rectangle 10"/>
            <p:cNvSpPr>
              <a:spLocks noChangeArrowheads="1"/>
            </p:cNvSpPr>
            <p:nvPr/>
          </p:nvSpPr>
          <p:spPr bwMode="auto">
            <a:xfrm>
              <a:off x="5511" y="136"/>
              <a:ext cx="29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1173" tIns="45588" rIns="91173" bIns="45588" anchor="ctr"/>
            <a:lstStyle/>
            <a:p>
              <a:pPr algn="ctr" defTabSz="447675" eaLnBrk="0" fontAlgn="auto" hangingPunct="0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defRPr/>
              </a:pPr>
              <a:fld id="{F3B1375A-45E9-455F-AC54-EC94073DD582}" type="slidenum">
                <a:rPr lang="ru-RU" sz="3200" b="1" smtClean="0">
                  <a:solidFill>
                    <a:srgbClr val="FFFA1B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  <a:ea typeface="Lucida Sans Unicode" pitchFamily="34" charset="0"/>
                  <a:cs typeface="Arial" charset="0"/>
                </a:rPr>
                <a:pPr algn="ctr" defTabSz="447675" eaLnBrk="0" fontAlgn="auto" hangingPunct="0"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ct val="100000"/>
                  <a:buFont typeface="Times New Roman" pitchFamily="18" charset="0"/>
                  <a:buNone/>
                  <a:defRPr/>
                </a:pPr>
                <a:t>3</a:t>
              </a:fld>
              <a:endParaRPr lang="ru-RU" sz="3200" b="1" dirty="0">
                <a:solidFill>
                  <a:srgbClr val="FFFA1B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Lucida Sans Unicode" pitchFamily="34" charset="0"/>
                <a:cs typeface="Arial" charset="0"/>
              </a:endParaRPr>
            </a:p>
          </p:txBody>
        </p:sp>
      </p:grpSp>
      <p:sp>
        <p:nvSpPr>
          <p:cNvPr id="8" name="Line 456"/>
          <p:cNvSpPr>
            <a:spLocks noChangeShapeType="1"/>
          </p:cNvSpPr>
          <p:nvPr/>
        </p:nvSpPr>
        <p:spPr bwMode="auto">
          <a:xfrm>
            <a:off x="-12700" y="980728"/>
            <a:ext cx="9156700" cy="0"/>
          </a:xfrm>
          <a:prstGeom prst="line">
            <a:avLst/>
          </a:prstGeom>
          <a:noFill/>
          <a:ln w="57150" cmpd="thinThick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" name="Заголовок 1"/>
          <p:cNvSpPr>
            <a:spLocks noGrp="1"/>
          </p:cNvSpPr>
          <p:nvPr>
            <p:ph type="title"/>
          </p:nvPr>
        </p:nvSpPr>
        <p:spPr>
          <a:xfrm>
            <a:off x="1259632" y="188640"/>
            <a:ext cx="6120680" cy="576064"/>
          </a:xfrm>
        </p:spPr>
        <p:txBody>
          <a:bodyPr/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ЛИТЕРАТУРА</a:t>
            </a:r>
          </a:p>
        </p:txBody>
      </p:sp>
      <p:sp>
        <p:nvSpPr>
          <p:cNvPr id="10" name="Rectangle 8"/>
          <p:cNvSpPr>
            <a:spLocks noRot="1" noChangeArrowheads="1"/>
          </p:cNvSpPr>
          <p:nvPr/>
        </p:nvSpPr>
        <p:spPr bwMode="auto">
          <a:xfrm>
            <a:off x="500034" y="1214422"/>
            <a:ext cx="8143932" cy="528641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marL="457200" indent="-457200" algn="just">
              <a:buFontTx/>
              <a:buAutoNum type="arabicPeriod"/>
            </a:pPr>
            <a:r>
              <a:rPr lang="ru-RU" altLang="ru-RU" dirty="0" smtClean="0"/>
              <a:t>Федеральный закон от 28 марта 1998 года № 53-ФЗ. "О воинской обязанности и военной службе».</a:t>
            </a:r>
            <a:endParaRPr lang="ru-RU" dirty="0" smtClean="0">
              <a:solidFill>
                <a:srgbClr val="000000"/>
              </a:solidFill>
            </a:endParaRPr>
          </a:p>
          <a:p>
            <a:pPr marL="457200" indent="-457200" algn="just">
              <a:buAutoNum type="arabicPeriod"/>
            </a:pPr>
            <a:r>
              <a:rPr lang="ru-RU" dirty="0" smtClean="0">
                <a:solidFill>
                  <a:srgbClr val="000000"/>
                </a:solidFill>
              </a:rPr>
              <a:t>Приказ МО РФ от 7 апреля 2015 года № 185 «Об утверждении порядка и условий приема в образовательные организации высшего образования, находящиеся в ведении Министерства обороны Российской Федерации».</a:t>
            </a:r>
          </a:p>
          <a:p>
            <a:pPr marL="457200" indent="-457200" algn="just">
              <a:buFontTx/>
              <a:buAutoNum type="arabicPeriod"/>
            </a:pPr>
            <a:r>
              <a:rPr lang="ru-RU" dirty="0" smtClean="0">
                <a:solidFill>
                  <a:srgbClr val="000000"/>
                </a:solidFill>
              </a:rPr>
              <a:t>Приказ МО РФ от 20 октября 2014 года № 770 «О мерах по реализации в Вооруженных Силах Российской Федерации правовых актов по вопросам проведения военно-врачебной экспертизы».</a:t>
            </a:r>
          </a:p>
          <a:p>
            <a:pPr marL="457200" indent="-457200" algn="just">
              <a:buFontTx/>
              <a:buAutoNum type="arabicPeriod"/>
            </a:pPr>
            <a:r>
              <a:rPr lang="ru-RU" dirty="0" smtClean="0"/>
              <a:t> </a:t>
            </a:r>
            <a:r>
              <a:rPr lang="ru-RU" altLang="ru-RU" dirty="0" smtClean="0"/>
              <a:t>Постановление Правительства Российской Федерации от 04 июля 2013 года № 565 «Об утверждении Положения о военно-врачебной экспертизе».</a:t>
            </a:r>
          </a:p>
          <a:p>
            <a:pPr marL="457200" indent="-457200" algn="just">
              <a:buAutoNum type="arabicPeriod"/>
            </a:pPr>
            <a:endParaRPr lang="ru-RU" sz="2000" dirty="0" smtClean="0"/>
          </a:p>
          <a:p>
            <a:pPr algn="just"/>
            <a:endParaRPr lang="ru-RU" sz="2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Group 8"/>
          <p:cNvGrpSpPr>
            <a:grpSpLocks/>
          </p:cNvGrpSpPr>
          <p:nvPr/>
        </p:nvGrpSpPr>
        <p:grpSpPr bwMode="auto">
          <a:xfrm>
            <a:off x="7715272" y="142852"/>
            <a:ext cx="1071570" cy="609600"/>
            <a:chOff x="5375" y="45"/>
            <a:chExt cx="681" cy="415"/>
          </a:xfrm>
        </p:grpSpPr>
        <p:pic>
          <p:nvPicPr>
            <p:cNvPr id="6156" name="Picture 14" descr="flag1"/>
            <p:cNvPicPr>
              <a:picLocks noChangeAspect="1" noChangeArrowheads="1" noCrop="1"/>
            </p:cNvPicPr>
            <p:nvPr/>
          </p:nvPicPr>
          <p:blipFill>
            <a:blip r:embed="rId2" cstate="print">
              <a:lum bright="-20000" contrast="16000"/>
            </a:blip>
            <a:srcRect/>
            <a:stretch>
              <a:fillRect/>
            </a:stretch>
          </p:blipFill>
          <p:spPr bwMode="auto">
            <a:xfrm>
              <a:off x="5375" y="45"/>
              <a:ext cx="681" cy="4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" name="Rectangle 10"/>
            <p:cNvSpPr>
              <a:spLocks noChangeArrowheads="1"/>
            </p:cNvSpPr>
            <p:nvPr/>
          </p:nvSpPr>
          <p:spPr bwMode="auto">
            <a:xfrm>
              <a:off x="5511" y="136"/>
              <a:ext cx="29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1173" tIns="45588" rIns="91173" bIns="45588" anchor="ctr"/>
            <a:lstStyle/>
            <a:p>
              <a:pPr algn="ctr" defTabSz="447675" eaLnBrk="0" fontAlgn="auto" hangingPunct="0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defRPr/>
              </a:pPr>
              <a:fld id="{F3B1375A-45E9-455F-AC54-EC94073DD582}" type="slidenum">
                <a:rPr lang="ru-RU" sz="3200" b="1">
                  <a:solidFill>
                    <a:srgbClr val="FFFA1B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  <a:ea typeface="Lucida Sans Unicode" pitchFamily="34" charset="0"/>
                  <a:cs typeface="Arial" charset="0"/>
                </a:rPr>
                <a:pPr algn="ctr" defTabSz="447675" eaLnBrk="0" fontAlgn="auto" hangingPunct="0"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ct val="100000"/>
                  <a:buFont typeface="Times New Roman" pitchFamily="18" charset="0"/>
                  <a:buNone/>
                  <a:defRPr/>
                </a:pPr>
                <a:t>4</a:t>
              </a:fld>
              <a:endParaRPr lang="ru-RU" sz="3200" b="1" dirty="0">
                <a:solidFill>
                  <a:srgbClr val="FFFA1B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Lucida Sans Unicode" pitchFamily="34" charset="0"/>
                <a:cs typeface="Arial" charset="0"/>
              </a:endParaRPr>
            </a:p>
          </p:txBody>
        </p:sp>
      </p:grpSp>
      <p:sp>
        <p:nvSpPr>
          <p:cNvPr id="17412" name="Rectangle 8"/>
          <p:cNvSpPr>
            <a:spLocks noRot="1" noChangeArrowheads="1"/>
          </p:cNvSpPr>
          <p:nvPr/>
        </p:nvSpPr>
        <p:spPr bwMode="auto">
          <a:xfrm>
            <a:off x="500034" y="1000108"/>
            <a:ext cx="8143932" cy="557218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just"/>
            <a:r>
              <a:rPr lang="ru-RU" dirty="0" smtClean="0"/>
              <a:t>В качестве кандидатов на поступление в высшие военно-учебные заведения на обучение курсантами по программам с полной военно-специальной подготовкой рассматриваются граждане, имеющие среднее общее образование, из числа:</a:t>
            </a:r>
          </a:p>
          <a:p>
            <a:pPr algn="just"/>
            <a:r>
              <a:rPr lang="ru-RU" dirty="0" smtClean="0"/>
              <a:t>- граждан в возрасте от </a:t>
            </a:r>
            <a:r>
              <a:rPr lang="ru-RU" dirty="0" smtClean="0">
                <a:solidFill>
                  <a:srgbClr val="FF0000"/>
                </a:solidFill>
              </a:rPr>
              <a:t>16</a:t>
            </a:r>
            <a:r>
              <a:rPr lang="ru-RU" dirty="0" smtClean="0"/>
              <a:t> до </a:t>
            </a:r>
            <a:r>
              <a:rPr lang="ru-RU" dirty="0" smtClean="0">
                <a:solidFill>
                  <a:srgbClr val="FF0000"/>
                </a:solidFill>
              </a:rPr>
              <a:t>22</a:t>
            </a:r>
            <a:r>
              <a:rPr lang="ru-RU" dirty="0" smtClean="0"/>
              <a:t> лет, не проходивших военную службу;</a:t>
            </a:r>
          </a:p>
          <a:p>
            <a:pPr algn="just"/>
            <a:r>
              <a:rPr lang="ru-RU" dirty="0" smtClean="0"/>
              <a:t>- граждан, прошедших военную службу, и военнослужащих, проходящих военную службу по призыву, - до достижения ими возраста </a:t>
            </a:r>
            <a:r>
              <a:rPr lang="ru-RU" dirty="0" smtClean="0">
                <a:solidFill>
                  <a:srgbClr val="FF0000"/>
                </a:solidFill>
              </a:rPr>
              <a:t>24</a:t>
            </a:r>
            <a:r>
              <a:rPr lang="ru-RU" dirty="0" smtClean="0"/>
              <a:t> лет;</a:t>
            </a:r>
          </a:p>
          <a:p>
            <a:pPr algn="just">
              <a:buFontTx/>
              <a:buChar char="-"/>
            </a:pPr>
            <a:r>
              <a:rPr lang="ru-RU" dirty="0" smtClean="0"/>
              <a:t>военнослужащих, проходящих военную службу по контракту (кроме офицеров), поступающих в вузы на обучение по программам с полной военно-специальной подготовкой, - до достижения ими возраста </a:t>
            </a:r>
            <a:r>
              <a:rPr lang="ru-RU" dirty="0" smtClean="0">
                <a:solidFill>
                  <a:srgbClr val="FF0000"/>
                </a:solidFill>
              </a:rPr>
              <a:t>27</a:t>
            </a:r>
            <a:r>
              <a:rPr lang="ru-RU" dirty="0" smtClean="0"/>
              <a:t> лет.</a:t>
            </a:r>
          </a:p>
          <a:p>
            <a:pPr algn="just"/>
            <a:r>
              <a:rPr lang="ru-RU" dirty="0" smtClean="0"/>
              <a:t>Возраст определяется по состоянию на </a:t>
            </a:r>
            <a:r>
              <a:rPr lang="ru-RU" dirty="0" smtClean="0">
                <a:solidFill>
                  <a:srgbClr val="FF0000"/>
                </a:solidFill>
              </a:rPr>
              <a:t>1 августа </a:t>
            </a:r>
            <a:r>
              <a:rPr lang="ru-RU" dirty="0" smtClean="0"/>
              <a:t>года приема в ВУЗ.</a:t>
            </a:r>
          </a:p>
          <a:p>
            <a:pPr algn="just"/>
            <a:endParaRPr lang="ru-RU" sz="2000" dirty="0" smtClean="0"/>
          </a:p>
          <a:p>
            <a:pPr algn="just"/>
            <a:endParaRPr lang="ru-RU" sz="2000" dirty="0"/>
          </a:p>
        </p:txBody>
      </p:sp>
      <p:pic>
        <p:nvPicPr>
          <p:cNvPr id="6150" name="Рисунок 8" descr="Рисунок1.pn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2844" y="0"/>
            <a:ext cx="725488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51" name="Line 456"/>
          <p:cNvSpPr>
            <a:spLocks noChangeShapeType="1"/>
          </p:cNvSpPr>
          <p:nvPr/>
        </p:nvSpPr>
        <p:spPr bwMode="auto">
          <a:xfrm>
            <a:off x="0" y="857232"/>
            <a:ext cx="9156700" cy="0"/>
          </a:xfrm>
          <a:prstGeom prst="line">
            <a:avLst/>
          </a:prstGeom>
          <a:noFill/>
          <a:ln w="57150" cmpd="thinThick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55" name="Rectangle 67"/>
          <p:cNvSpPr>
            <a:spLocks noChangeArrowheads="1"/>
          </p:cNvSpPr>
          <p:nvPr/>
        </p:nvSpPr>
        <p:spPr bwMode="auto">
          <a:xfrm>
            <a:off x="1785917" y="142852"/>
            <a:ext cx="5357851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endParaRPr lang="ru-RU" b="1" dirty="0" smtClean="0">
              <a:solidFill>
                <a:srgbClr val="FF0000"/>
              </a:solidFill>
            </a:endParaRPr>
          </a:p>
          <a:p>
            <a:pPr algn="ctr" eaLnBrk="0" hangingPunct="0"/>
            <a:r>
              <a:rPr lang="ru-RU" b="1" dirty="0" smtClean="0">
                <a:solidFill>
                  <a:srgbClr val="FF0000"/>
                </a:solidFill>
              </a:rPr>
              <a:t>УСЛОВИЯ ПРИЁМА:</a:t>
            </a:r>
          </a:p>
          <a:p>
            <a:pPr eaLnBrk="0" hangingPunct="0"/>
            <a:r>
              <a:rPr kumimoji="1" lang="ru-RU" b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 </a:t>
            </a:r>
            <a:endParaRPr lang="ru-RU" b="1" dirty="0">
              <a:solidFill>
                <a:srgbClr val="FF0000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8"/>
          <p:cNvSpPr>
            <a:spLocks noRot="1" noChangeArrowheads="1"/>
          </p:cNvSpPr>
          <p:nvPr/>
        </p:nvSpPr>
        <p:spPr bwMode="auto">
          <a:xfrm>
            <a:off x="142844" y="1000108"/>
            <a:ext cx="8820387" cy="185738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lvl="0" indent="342900" algn="just"/>
            <a:r>
              <a:rPr lang="ru-RU" dirty="0" smtClean="0">
                <a:ea typeface="Times New Roman" pitchFamily="18" charset="0"/>
                <a:cs typeface="Times New Roman" pitchFamily="18" charset="0"/>
              </a:rPr>
              <a:t>В качестве кандидатов на поступление в высшие военно-учебные заведения на обучение курсантами по программам со средней военно-специальной подготовкой рассматриваются граждане, имеющие среднее общее образование, до достижения ими возраста </a:t>
            </a:r>
            <a:r>
              <a:rPr lang="ru-RU" dirty="0" smtClean="0">
                <a:solidFill>
                  <a:srgbClr val="FF0000"/>
                </a:solidFill>
                <a:ea typeface="Times New Roman" pitchFamily="18" charset="0"/>
                <a:cs typeface="Times New Roman" pitchFamily="18" charset="0"/>
              </a:rPr>
              <a:t>30</a:t>
            </a:r>
            <a:r>
              <a:rPr lang="ru-RU" dirty="0" smtClean="0">
                <a:ea typeface="Times New Roman" pitchFamily="18" charset="0"/>
                <a:cs typeface="Times New Roman" pitchFamily="18" charset="0"/>
              </a:rPr>
              <a:t> лет.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Рисунок 8" descr="Рисунок1.pn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2844" y="0"/>
            <a:ext cx="725488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7715272" y="142852"/>
            <a:ext cx="1071570" cy="609600"/>
            <a:chOff x="5375" y="45"/>
            <a:chExt cx="681" cy="415"/>
          </a:xfrm>
        </p:grpSpPr>
        <p:pic>
          <p:nvPicPr>
            <p:cNvPr id="6" name="Picture 14" descr="flag1"/>
            <p:cNvPicPr>
              <a:picLocks noChangeAspect="1" noChangeArrowheads="1" noCrop="1"/>
            </p:cNvPicPr>
            <p:nvPr/>
          </p:nvPicPr>
          <p:blipFill>
            <a:blip r:embed="rId3" cstate="print">
              <a:lum bright="-20000" contrast="16000"/>
            </a:blip>
            <a:srcRect/>
            <a:stretch>
              <a:fillRect/>
            </a:stretch>
          </p:blipFill>
          <p:spPr bwMode="auto">
            <a:xfrm>
              <a:off x="5375" y="45"/>
              <a:ext cx="681" cy="4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" name="Rectangle 10"/>
            <p:cNvSpPr>
              <a:spLocks noChangeArrowheads="1"/>
            </p:cNvSpPr>
            <p:nvPr/>
          </p:nvSpPr>
          <p:spPr bwMode="auto">
            <a:xfrm>
              <a:off x="5511" y="136"/>
              <a:ext cx="29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1173" tIns="45588" rIns="91173" bIns="45588" anchor="ctr"/>
            <a:lstStyle/>
            <a:p>
              <a:pPr algn="ctr" defTabSz="447675" eaLnBrk="0" fontAlgn="auto" hangingPunct="0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defRPr/>
              </a:pPr>
              <a:fld id="{F3B1375A-45E9-455F-AC54-EC94073DD582}" type="slidenum">
                <a:rPr lang="ru-RU" sz="3200" b="1">
                  <a:solidFill>
                    <a:srgbClr val="FFFA1B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  <a:ea typeface="Lucida Sans Unicode" pitchFamily="34" charset="0"/>
                  <a:cs typeface="Arial" charset="0"/>
                </a:rPr>
                <a:pPr algn="ctr" defTabSz="447675" eaLnBrk="0" fontAlgn="auto" hangingPunct="0"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ct val="100000"/>
                  <a:buFont typeface="Times New Roman" pitchFamily="18" charset="0"/>
                  <a:buNone/>
                  <a:defRPr/>
                </a:pPr>
                <a:t>5</a:t>
              </a:fld>
              <a:endParaRPr lang="ru-RU" sz="3200" b="1" dirty="0">
                <a:solidFill>
                  <a:srgbClr val="FFFA1B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Lucida Sans Unicode" pitchFamily="34" charset="0"/>
                <a:cs typeface="Arial" charset="0"/>
              </a:endParaRPr>
            </a:p>
          </p:txBody>
        </p:sp>
      </p:grpSp>
      <p:sp>
        <p:nvSpPr>
          <p:cNvPr id="8" name="Line 456"/>
          <p:cNvSpPr>
            <a:spLocks noChangeShapeType="1"/>
          </p:cNvSpPr>
          <p:nvPr/>
        </p:nvSpPr>
        <p:spPr bwMode="auto">
          <a:xfrm>
            <a:off x="0" y="857232"/>
            <a:ext cx="9156700" cy="0"/>
          </a:xfrm>
          <a:prstGeom prst="line">
            <a:avLst/>
          </a:prstGeom>
          <a:noFill/>
          <a:ln w="57150" cmpd="thinThick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2928926" y="214290"/>
            <a:ext cx="332366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0" hangingPunct="0"/>
            <a:r>
              <a:rPr lang="ru-RU" b="1" dirty="0" smtClean="0">
                <a:solidFill>
                  <a:srgbClr val="FF0000"/>
                </a:solidFill>
              </a:rPr>
              <a:t>УСЛОВИЯ ПРИЁМА:</a:t>
            </a:r>
          </a:p>
        </p:txBody>
      </p:sp>
      <p:sp>
        <p:nvSpPr>
          <p:cNvPr id="11" name="AutoShape 2"/>
          <p:cNvSpPr>
            <a:spLocks noChangeArrowheads="1"/>
          </p:cNvSpPr>
          <p:nvPr/>
        </p:nvSpPr>
        <p:spPr bwMode="auto">
          <a:xfrm>
            <a:off x="1500166" y="3071810"/>
            <a:ext cx="6107906" cy="47625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hardEdge"/>
          </a:sp3d>
        </p:spPr>
        <p:txBody>
          <a:bodyPr anchor="ctr"/>
          <a:lstStyle/>
          <a:p>
            <a:pPr algn="ctr">
              <a:defRPr/>
            </a:pPr>
            <a:r>
              <a:rPr lang="ru-RU" sz="21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ОСОБЫЕ ТРЕБОВАНИЯ К КАНДИДАТАМ: </a:t>
            </a:r>
          </a:p>
        </p:txBody>
      </p:sp>
      <p:sp>
        <p:nvSpPr>
          <p:cNvPr id="12" name="AutoShape 3"/>
          <p:cNvSpPr>
            <a:spLocks noChangeArrowheads="1"/>
          </p:cNvSpPr>
          <p:nvPr/>
        </p:nvSpPr>
        <p:spPr bwMode="auto">
          <a:xfrm>
            <a:off x="785786" y="4071942"/>
            <a:ext cx="3643338" cy="2500330"/>
          </a:xfrm>
          <a:prstGeom prst="roundRect">
            <a:avLst>
              <a:gd name="adj" fmla="val 16667"/>
            </a:avLst>
          </a:prstGeom>
          <a:solidFill>
            <a:srgbClr val="FFFF66"/>
          </a:solidFill>
          <a:ln w="34925">
            <a:solidFill>
              <a:srgbClr val="FF0000"/>
            </a:solidFill>
            <a:prstDash val="dash"/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14300" prst="hardEdge"/>
          </a:sp3d>
        </p:spPr>
        <p:txBody>
          <a:bodyPr anchor="ctr"/>
          <a:lstStyle/>
          <a:p>
            <a:pPr algn="ctr"/>
            <a:r>
              <a:rPr lang="ru-RU" sz="2000" dirty="0">
                <a:solidFill>
                  <a:srgbClr val="19194D"/>
                </a:solidFill>
                <a:latin typeface="+mj-lt"/>
              </a:rPr>
              <a:t>ВОЕННЫЙ ИНСТИТУТ ФИЗИЧЕСКОЙ КУЛЬТУРЫ </a:t>
            </a:r>
            <a:endParaRPr lang="ru-RU" sz="2000" dirty="0" smtClean="0">
              <a:solidFill>
                <a:srgbClr val="19194D"/>
              </a:solidFill>
              <a:latin typeface="+mj-lt"/>
            </a:endParaRPr>
          </a:p>
          <a:p>
            <a:pPr algn="ctr"/>
            <a:r>
              <a:rPr lang="ru-RU" sz="1600" b="1" dirty="0" smtClean="0">
                <a:solidFill>
                  <a:srgbClr val="FF0000"/>
                </a:solidFill>
                <a:latin typeface="+mn-lt"/>
              </a:rPr>
              <a:t>наличие </a:t>
            </a:r>
            <a:r>
              <a:rPr lang="ru-RU" sz="1600" b="1" dirty="0">
                <a:solidFill>
                  <a:srgbClr val="FF0000"/>
                </a:solidFill>
                <a:latin typeface="+mn-lt"/>
              </a:rPr>
              <a:t>спортивного звания или спортивного разряда не ниже второго по одному из видов спорта</a:t>
            </a:r>
            <a:endParaRPr lang="ru-RU" sz="1600" b="1" dirty="0">
              <a:latin typeface="+mn-lt"/>
            </a:endParaRPr>
          </a:p>
        </p:txBody>
      </p:sp>
      <p:sp>
        <p:nvSpPr>
          <p:cNvPr id="13" name="AutoShape 3"/>
          <p:cNvSpPr>
            <a:spLocks noChangeArrowheads="1"/>
          </p:cNvSpPr>
          <p:nvPr/>
        </p:nvSpPr>
        <p:spPr bwMode="auto">
          <a:xfrm>
            <a:off x="4643438" y="4071942"/>
            <a:ext cx="3714776" cy="2500330"/>
          </a:xfrm>
          <a:prstGeom prst="roundRect">
            <a:avLst>
              <a:gd name="adj" fmla="val 16667"/>
            </a:avLst>
          </a:prstGeom>
          <a:solidFill>
            <a:srgbClr val="FFFF66"/>
          </a:solidFill>
          <a:ln w="34925">
            <a:solidFill>
              <a:srgbClr val="FF0000"/>
            </a:solidFill>
            <a:prstDash val="dash"/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14300" prst="hardEdge"/>
          </a:sp3d>
        </p:spPr>
        <p:txBody>
          <a:bodyPr anchor="ctr"/>
          <a:lstStyle/>
          <a:p>
            <a:pPr algn="ctr"/>
            <a:r>
              <a:rPr lang="ru-RU" b="1" dirty="0">
                <a:latin typeface="Arial Narrow" pitchFamily="34" charset="0"/>
              </a:rPr>
              <a:t> </a:t>
            </a:r>
            <a:r>
              <a:rPr lang="ru-RU" sz="2000" dirty="0">
                <a:solidFill>
                  <a:srgbClr val="19194D"/>
                </a:solidFill>
                <a:latin typeface="+mj-lt"/>
              </a:rPr>
              <a:t>МОСКОВСКАЯ </a:t>
            </a:r>
            <a:r>
              <a:rPr lang="ru-RU" sz="2000" dirty="0" smtClean="0">
                <a:solidFill>
                  <a:srgbClr val="19194D"/>
                </a:solidFill>
                <a:latin typeface="+mj-lt"/>
              </a:rPr>
              <a:t>ВОЕННАЯ </a:t>
            </a:r>
            <a:r>
              <a:rPr lang="ru-RU" sz="2000" dirty="0">
                <a:solidFill>
                  <a:srgbClr val="19194D"/>
                </a:solidFill>
                <a:latin typeface="+mj-lt"/>
              </a:rPr>
              <a:t>КОНСЕРВАТОРИЯ (ВОЕННЫЙ ИНСТИТУТ) </a:t>
            </a:r>
            <a:r>
              <a:rPr lang="ru-RU" dirty="0">
                <a:solidFill>
                  <a:srgbClr val="19194D"/>
                </a:solidFill>
                <a:latin typeface="+mj-lt"/>
              </a:rPr>
              <a:t>– </a:t>
            </a:r>
          </a:p>
          <a:p>
            <a:pPr algn="ctr"/>
            <a:r>
              <a:rPr lang="ru-RU" sz="1600" b="1" dirty="0">
                <a:solidFill>
                  <a:srgbClr val="FF0000"/>
                </a:solidFill>
                <a:latin typeface="+mn-lt"/>
              </a:rPr>
              <a:t>иметь </a:t>
            </a:r>
            <a:r>
              <a:rPr lang="ru-RU" sz="1600" b="1" dirty="0" smtClean="0">
                <a:solidFill>
                  <a:srgbClr val="FF0000"/>
                </a:solidFill>
                <a:latin typeface="+mn-lt"/>
              </a:rPr>
              <a:t>профессиональные навыки </a:t>
            </a:r>
            <a:r>
              <a:rPr lang="ru-RU" sz="1600" b="1" dirty="0">
                <a:solidFill>
                  <a:srgbClr val="FF0000"/>
                </a:solidFill>
                <a:latin typeface="+mn-lt"/>
              </a:rPr>
              <a:t>игры на одном из инструментов</a:t>
            </a:r>
            <a:r>
              <a:rPr lang="ru-RU" b="1" dirty="0">
                <a:solidFill>
                  <a:srgbClr val="FF0000"/>
                </a:solidFill>
                <a:latin typeface="+mn-lt"/>
              </a:rPr>
              <a:t> </a:t>
            </a:r>
            <a:r>
              <a:rPr lang="ru-RU" sz="2000" b="1" dirty="0">
                <a:solidFill>
                  <a:srgbClr val="FF0000"/>
                </a:solidFill>
                <a:latin typeface="+mn-lt"/>
              </a:rPr>
              <a:t>духового оркестра</a:t>
            </a:r>
          </a:p>
        </p:txBody>
      </p:sp>
      <p:sp>
        <p:nvSpPr>
          <p:cNvPr id="15" name="Стрелка вниз 15"/>
          <p:cNvSpPr>
            <a:spLocks noChangeArrowheads="1"/>
          </p:cNvSpPr>
          <p:nvPr/>
        </p:nvSpPr>
        <p:spPr bwMode="auto">
          <a:xfrm>
            <a:off x="1857356" y="3571876"/>
            <a:ext cx="1125141" cy="482204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FFFF00"/>
          </a:solidFill>
          <a:ln w="31750" algn="ctr">
            <a:solidFill>
              <a:srgbClr val="FF0000"/>
            </a:solidFill>
            <a:prstDash val="dash"/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14300" prst="hardEdge"/>
          </a:sp3d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endParaRPr lang="ru-RU" altLang="ru-RU" sz="1350" smtClean="0"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16" name="Стрелка вниз 15"/>
          <p:cNvSpPr>
            <a:spLocks noChangeArrowheads="1"/>
          </p:cNvSpPr>
          <p:nvPr/>
        </p:nvSpPr>
        <p:spPr bwMode="auto">
          <a:xfrm>
            <a:off x="5857884" y="3571876"/>
            <a:ext cx="1125141" cy="482204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FFFF00"/>
          </a:solidFill>
          <a:ln w="31750" algn="ctr">
            <a:solidFill>
              <a:srgbClr val="FF0000"/>
            </a:solidFill>
            <a:prstDash val="dash"/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14300" prst="hardEdge"/>
          </a:sp3d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endParaRPr lang="ru-RU" altLang="ru-RU" sz="1350" smtClean="0"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4" name="Group 8"/>
          <p:cNvGrpSpPr>
            <a:grpSpLocks/>
          </p:cNvGrpSpPr>
          <p:nvPr/>
        </p:nvGrpSpPr>
        <p:grpSpPr bwMode="auto">
          <a:xfrm>
            <a:off x="8153400" y="0"/>
            <a:ext cx="990600" cy="609600"/>
            <a:chOff x="5375" y="45"/>
            <a:chExt cx="681" cy="415"/>
          </a:xfrm>
        </p:grpSpPr>
        <p:pic>
          <p:nvPicPr>
            <p:cNvPr id="8200" name="Picture 14" descr="flag1"/>
            <p:cNvPicPr>
              <a:picLocks noChangeAspect="1" noChangeArrowheads="1" noCrop="1"/>
            </p:cNvPicPr>
            <p:nvPr/>
          </p:nvPicPr>
          <p:blipFill>
            <a:blip r:embed="rId2" cstate="print">
              <a:lum bright="-20000" contrast="16000"/>
            </a:blip>
            <a:srcRect/>
            <a:stretch>
              <a:fillRect/>
            </a:stretch>
          </p:blipFill>
          <p:spPr bwMode="auto">
            <a:xfrm>
              <a:off x="5375" y="45"/>
              <a:ext cx="681" cy="4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" name="Rectangle 10"/>
            <p:cNvSpPr>
              <a:spLocks noChangeArrowheads="1"/>
            </p:cNvSpPr>
            <p:nvPr/>
          </p:nvSpPr>
          <p:spPr bwMode="auto">
            <a:xfrm>
              <a:off x="5511" y="136"/>
              <a:ext cx="29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1173" tIns="45588" rIns="91173" bIns="45588" anchor="ctr"/>
            <a:lstStyle/>
            <a:p>
              <a:pPr algn="ctr" defTabSz="447675" eaLnBrk="0" fontAlgn="auto" hangingPunct="0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defRPr/>
              </a:pPr>
              <a:fld id="{A6C61862-71F2-4B0A-80EC-63F50C565E5D}" type="slidenum">
                <a:rPr lang="ru-RU" sz="3200" b="1">
                  <a:solidFill>
                    <a:srgbClr val="FFFA1B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  <a:ea typeface="Lucida Sans Unicode" pitchFamily="34" charset="0"/>
                  <a:cs typeface="Arial" charset="0"/>
                </a:rPr>
                <a:pPr algn="ctr" defTabSz="447675" eaLnBrk="0" fontAlgn="auto" hangingPunct="0"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ct val="100000"/>
                  <a:buFont typeface="Times New Roman" pitchFamily="18" charset="0"/>
                  <a:buNone/>
                  <a:defRPr/>
                </a:pPr>
                <a:t>6</a:t>
              </a:fld>
              <a:endParaRPr lang="ru-RU" sz="3200" b="1" dirty="0">
                <a:solidFill>
                  <a:srgbClr val="FFFA1B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Lucida Sans Unicode" pitchFamily="34" charset="0"/>
                <a:cs typeface="Arial" charset="0"/>
              </a:endParaRPr>
            </a:p>
          </p:txBody>
        </p:sp>
      </p:grpSp>
      <p:sp>
        <p:nvSpPr>
          <p:cNvPr id="21508" name="Rectangle 7"/>
          <p:cNvSpPr>
            <a:spLocks noRot="1" noChangeArrowheads="1"/>
          </p:cNvSpPr>
          <p:nvPr/>
        </p:nvSpPr>
        <p:spPr bwMode="auto">
          <a:xfrm>
            <a:off x="428596" y="1142984"/>
            <a:ext cx="8455053" cy="571504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 eaLnBrk="0" hangingPunct="0">
              <a:defRPr/>
            </a:pPr>
            <a:r>
              <a:rPr lang="ru-RU" b="1" dirty="0" smtClean="0">
                <a:solidFill>
                  <a:srgbClr val="000000"/>
                </a:solidFill>
              </a:rPr>
              <a:t>НЕ РАССМАТРИВАЮТСЯ ГРАЖДАНЕ:</a:t>
            </a:r>
            <a:endParaRPr lang="ru-RU" b="1" dirty="0">
              <a:solidFill>
                <a:srgbClr val="000000"/>
              </a:solidFill>
            </a:endParaRPr>
          </a:p>
        </p:txBody>
      </p:sp>
      <p:pic>
        <p:nvPicPr>
          <p:cNvPr id="8198" name="Рисунок 7" descr="Рисунок1.pn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5575" y="49213"/>
            <a:ext cx="725488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9" name="Line 456"/>
          <p:cNvSpPr>
            <a:spLocks noChangeShapeType="1"/>
          </p:cNvSpPr>
          <p:nvPr/>
        </p:nvSpPr>
        <p:spPr bwMode="auto">
          <a:xfrm>
            <a:off x="-12700" y="928688"/>
            <a:ext cx="9156700" cy="0"/>
          </a:xfrm>
          <a:prstGeom prst="line">
            <a:avLst/>
          </a:prstGeom>
          <a:noFill/>
          <a:ln w="57150" cmpd="thinThick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755576" y="332656"/>
            <a:ext cx="756084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/>
            <a:r>
              <a:rPr kumimoji="1" lang="ru-RU" b="1" dirty="0" smtClean="0">
                <a:solidFill>
                  <a:srgbClr val="FF0000"/>
                </a:solidFill>
                <a:latin typeface="+mj-lt"/>
                <a:cs typeface="Arial" charset="0"/>
              </a:rPr>
              <a:t>  УСЛОВИЯ ПРИЕМА</a:t>
            </a:r>
            <a:endParaRPr lang="ru-RU" b="1" dirty="0">
              <a:solidFill>
                <a:srgbClr val="FF0000"/>
              </a:solidFill>
              <a:latin typeface="+mj-lt"/>
              <a:cs typeface="Arial" charset="0"/>
            </a:endParaRPr>
          </a:p>
        </p:txBody>
      </p:sp>
      <p:sp>
        <p:nvSpPr>
          <p:cNvPr id="9" name="Rectangle 7"/>
          <p:cNvSpPr>
            <a:spLocks noRot="1" noChangeArrowheads="1"/>
          </p:cNvSpPr>
          <p:nvPr/>
        </p:nvSpPr>
        <p:spPr bwMode="auto">
          <a:xfrm>
            <a:off x="428596" y="2214554"/>
            <a:ext cx="8455053" cy="400052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just">
              <a:spcBef>
                <a:spcPts val="450"/>
              </a:spcBef>
              <a:defRPr/>
            </a:pPr>
            <a:r>
              <a:rPr lang="ru-RU" altLang="ru-RU" sz="2000" dirty="0" smtClean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- в отношении, которых призывными комиссиями МО или приемными комиссиями военных образовательных организаций профессионального образования приняты решения о несоответствии кандидата установленным требованиям;</a:t>
            </a:r>
          </a:p>
          <a:p>
            <a:pPr algn="just">
              <a:spcBef>
                <a:spcPts val="450"/>
              </a:spcBef>
              <a:defRPr/>
            </a:pPr>
            <a:r>
              <a:rPr lang="ru-RU" altLang="ru-RU" sz="2000" dirty="0" smtClean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- в отношении, которых вынесен обвинительный приговор и которым назначено наказание;</a:t>
            </a:r>
          </a:p>
          <a:p>
            <a:pPr algn="just">
              <a:spcBef>
                <a:spcPts val="450"/>
              </a:spcBef>
              <a:defRPr/>
            </a:pPr>
            <a:r>
              <a:rPr lang="ru-RU" altLang="ru-RU" sz="2000" dirty="0" smtClean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- в отношении, которых ведется дознание либо предварительное следствие или уголовное дело в отношении которых передано в суд;</a:t>
            </a:r>
          </a:p>
          <a:p>
            <a:pPr algn="just">
              <a:spcBef>
                <a:spcPts val="450"/>
              </a:spcBef>
              <a:defRPr/>
            </a:pPr>
            <a:r>
              <a:rPr lang="ru-RU" altLang="ru-RU" sz="2000" dirty="0" smtClean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- имеющие неснятую или не погашенную судимость за совершение преступления;</a:t>
            </a:r>
          </a:p>
          <a:p>
            <a:pPr algn="just">
              <a:spcBef>
                <a:spcPts val="450"/>
              </a:spcBef>
              <a:defRPr/>
            </a:pPr>
            <a:r>
              <a:rPr lang="ru-RU" altLang="ru-RU" sz="2000" dirty="0" smtClean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- отбывавшие наказание в виде лишения свободы.</a:t>
            </a:r>
            <a:endParaRPr lang="ru-RU" sz="20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10" name="Стрелка вниз 9"/>
          <p:cNvSpPr/>
          <p:nvPr/>
        </p:nvSpPr>
        <p:spPr bwMode="auto">
          <a:xfrm>
            <a:off x="4000496" y="1785926"/>
            <a:ext cx="1000132" cy="357190"/>
          </a:xfrm>
          <a:prstGeom prst="down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410" name="Group 8"/>
          <p:cNvGrpSpPr>
            <a:grpSpLocks/>
          </p:cNvGrpSpPr>
          <p:nvPr/>
        </p:nvGrpSpPr>
        <p:grpSpPr bwMode="auto">
          <a:xfrm>
            <a:off x="8153400" y="0"/>
            <a:ext cx="990600" cy="609600"/>
            <a:chOff x="5375" y="45"/>
            <a:chExt cx="681" cy="415"/>
          </a:xfrm>
        </p:grpSpPr>
        <p:pic>
          <p:nvPicPr>
            <p:cNvPr id="17416" name="Picture 14" descr="flag1"/>
            <p:cNvPicPr>
              <a:picLocks noChangeAspect="1" noChangeArrowheads="1" noCrop="1"/>
            </p:cNvPicPr>
            <p:nvPr/>
          </p:nvPicPr>
          <p:blipFill>
            <a:blip r:embed="rId2" cstate="print">
              <a:lum bright="-20000" contrast="16000"/>
            </a:blip>
            <a:srcRect/>
            <a:stretch>
              <a:fillRect/>
            </a:stretch>
          </p:blipFill>
          <p:spPr bwMode="auto">
            <a:xfrm>
              <a:off x="5375" y="45"/>
              <a:ext cx="681" cy="4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" name="Rectangle 10"/>
            <p:cNvSpPr>
              <a:spLocks noChangeArrowheads="1"/>
            </p:cNvSpPr>
            <p:nvPr/>
          </p:nvSpPr>
          <p:spPr bwMode="auto">
            <a:xfrm>
              <a:off x="5511" y="136"/>
              <a:ext cx="29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1173" tIns="45588" rIns="91173" bIns="45588" anchor="ctr"/>
            <a:lstStyle/>
            <a:p>
              <a:pPr algn="ctr" defTabSz="447675" eaLnBrk="0" fontAlgn="auto" hangingPunct="0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defRPr/>
              </a:pPr>
              <a:fld id="{DAAC6B7A-3F0C-4F78-B2DD-E2132D566200}" type="slidenum">
                <a:rPr lang="ru-RU" sz="3200" b="1">
                  <a:solidFill>
                    <a:srgbClr val="FFFA1B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  <a:ea typeface="Lucida Sans Unicode" pitchFamily="34" charset="0"/>
                  <a:cs typeface="Arial" charset="0"/>
                </a:rPr>
                <a:pPr algn="ctr" defTabSz="447675" eaLnBrk="0" fontAlgn="auto" hangingPunct="0"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ct val="100000"/>
                  <a:buFont typeface="Times New Roman" pitchFamily="18" charset="0"/>
                  <a:buNone/>
                  <a:defRPr/>
                </a:pPr>
                <a:t>7</a:t>
              </a:fld>
              <a:endParaRPr lang="ru-RU" sz="3200" b="1" dirty="0">
                <a:solidFill>
                  <a:srgbClr val="FFFA1B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Lucida Sans Unicode" pitchFamily="34" charset="0"/>
                <a:cs typeface="Arial" charset="0"/>
              </a:endParaRPr>
            </a:p>
          </p:txBody>
        </p:sp>
      </p:grpSp>
      <p:sp>
        <p:nvSpPr>
          <p:cNvPr id="24580" name="Rectangle 7"/>
          <p:cNvSpPr>
            <a:spLocks noRot="1" noChangeArrowheads="1"/>
          </p:cNvSpPr>
          <p:nvPr/>
        </p:nvSpPr>
        <p:spPr bwMode="auto">
          <a:xfrm>
            <a:off x="714348" y="1785926"/>
            <a:ext cx="3115761" cy="500066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ru-RU" sz="1800" b="1" dirty="0" smtClean="0">
                <a:latin typeface="+mj-lt"/>
              </a:rPr>
              <a:t>ПРЕДВАРИТЕЛЬНЫЙ</a:t>
            </a:r>
            <a:r>
              <a:rPr lang="ru-RU" sz="18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 Narrow" pitchFamily="34" charset="0"/>
              </a:rPr>
              <a:t>:</a:t>
            </a:r>
            <a:endParaRPr lang="ru-RU" sz="1800" b="1" dirty="0">
              <a:latin typeface="Arial Narrow" pitchFamily="34" charset="0"/>
            </a:endParaRPr>
          </a:p>
        </p:txBody>
      </p:sp>
      <p:pic>
        <p:nvPicPr>
          <p:cNvPr id="17414" name="Рисунок 9" descr="Рисунок1.pn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2844" y="0"/>
            <a:ext cx="725488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5" name="Line 456"/>
          <p:cNvSpPr>
            <a:spLocks noChangeShapeType="1"/>
          </p:cNvSpPr>
          <p:nvPr/>
        </p:nvSpPr>
        <p:spPr bwMode="auto">
          <a:xfrm>
            <a:off x="0" y="857232"/>
            <a:ext cx="9156700" cy="0"/>
          </a:xfrm>
          <a:prstGeom prst="line">
            <a:avLst/>
          </a:prstGeom>
          <a:noFill/>
          <a:ln w="57150" cmpd="thinThick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1857356" y="214291"/>
            <a:ext cx="500066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/>
            <a:r>
              <a:rPr kumimoji="1" lang="ru-RU" b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  </a:t>
            </a:r>
            <a:r>
              <a:rPr lang="ru-RU" b="1" dirty="0" smtClean="0">
                <a:solidFill>
                  <a:srgbClr val="FF0000"/>
                </a:solidFill>
                <a:latin typeface="+mj-lt"/>
              </a:rPr>
              <a:t>ОТБОР КАНДИДАТОВ</a:t>
            </a:r>
          </a:p>
          <a:p>
            <a:pPr eaLnBrk="0" hangingPunct="0"/>
            <a:endParaRPr lang="ru-RU" b="1" dirty="0">
              <a:solidFill>
                <a:srgbClr val="FF0000"/>
              </a:solidFill>
              <a:latin typeface="Arial" charset="0"/>
              <a:cs typeface="Arial" charset="0"/>
            </a:endParaRPr>
          </a:p>
        </p:txBody>
      </p:sp>
      <p:sp>
        <p:nvSpPr>
          <p:cNvPr id="9" name="Rectangle 7"/>
          <p:cNvSpPr>
            <a:spLocks noRot="1" noChangeArrowheads="1"/>
          </p:cNvSpPr>
          <p:nvPr/>
        </p:nvSpPr>
        <p:spPr bwMode="auto">
          <a:xfrm>
            <a:off x="5143504" y="1785926"/>
            <a:ext cx="3115761" cy="500066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ru-RU" sz="1800" b="1" dirty="0" smtClean="0"/>
              <a:t>ПРОФЕССИОНАЛЬНЫЙ</a:t>
            </a:r>
            <a:endParaRPr lang="ru-RU" sz="1800" b="1" dirty="0"/>
          </a:p>
        </p:txBody>
      </p:sp>
      <p:sp>
        <p:nvSpPr>
          <p:cNvPr id="10" name="Rectangle 7"/>
          <p:cNvSpPr>
            <a:spLocks noRot="1" noChangeArrowheads="1"/>
          </p:cNvSpPr>
          <p:nvPr/>
        </p:nvSpPr>
        <p:spPr bwMode="auto">
          <a:xfrm>
            <a:off x="642910" y="2428868"/>
            <a:ext cx="3857652" cy="150019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just">
              <a:lnSpc>
                <a:spcPct val="90000"/>
              </a:lnSpc>
            </a:pPr>
            <a:r>
              <a:rPr lang="ru-RU" sz="1600" b="1" dirty="0" smtClean="0"/>
              <a:t>Отбор осуществляется </a:t>
            </a:r>
            <a:r>
              <a:rPr lang="ru-RU" sz="1600" b="1" u="sng" dirty="0" smtClean="0"/>
              <a:t>в целях </a:t>
            </a:r>
            <a:r>
              <a:rPr lang="ru-RU" sz="1600" b="1" dirty="0" smtClean="0"/>
              <a:t>направления для прохождения профессионального отбора в  ВУЗы</a:t>
            </a:r>
            <a:r>
              <a:rPr lang="ru-RU" sz="1600" b="1" dirty="0" smtClean="0">
                <a:solidFill>
                  <a:srgbClr val="000000"/>
                </a:solidFill>
              </a:rPr>
              <a:t> МО РФ </a:t>
            </a:r>
            <a:r>
              <a:rPr lang="ru-RU" sz="1600" b="1" dirty="0" smtClean="0"/>
              <a:t> кандидатов, соответствующих требованиям,  предусмотренным порядком и условиями приёма. </a:t>
            </a:r>
            <a:endParaRPr lang="ru-RU" sz="1600" b="1" dirty="0"/>
          </a:p>
        </p:txBody>
      </p:sp>
      <p:sp>
        <p:nvSpPr>
          <p:cNvPr id="12" name="Rectangle 7"/>
          <p:cNvSpPr>
            <a:spLocks noRot="1" noChangeArrowheads="1"/>
          </p:cNvSpPr>
          <p:nvPr/>
        </p:nvSpPr>
        <p:spPr bwMode="auto">
          <a:xfrm>
            <a:off x="5357818" y="2857496"/>
            <a:ext cx="3115761" cy="78581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ru-RU" sz="18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 Narrow" pitchFamily="34" charset="0"/>
              </a:rPr>
              <a:t>Проводится приёмными</a:t>
            </a:r>
          </a:p>
          <a:p>
            <a:pPr algn="ctr">
              <a:defRPr/>
            </a:pPr>
            <a:r>
              <a:rPr lang="ru-RU" sz="18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 Narrow" pitchFamily="34" charset="0"/>
              </a:rPr>
              <a:t>комиссиями </a:t>
            </a:r>
            <a:r>
              <a:rPr lang="ru-RU" sz="1800" b="1" dirty="0" smtClean="0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ВУЗов МО РФ</a:t>
            </a:r>
            <a:endParaRPr lang="ru-RU" sz="1800" b="1" dirty="0">
              <a:effectLst>
                <a:outerShdw blurRad="38100" dist="38100" dir="2700000" algn="tl">
                  <a:srgbClr val="FFFFFF"/>
                </a:outerShdw>
              </a:effectLst>
              <a:latin typeface="Arial Narrow" pitchFamily="34" charset="0"/>
            </a:endParaRPr>
          </a:p>
        </p:txBody>
      </p:sp>
      <p:sp>
        <p:nvSpPr>
          <p:cNvPr id="13" name="Rectangle 7"/>
          <p:cNvSpPr>
            <a:spLocks noRot="1" noChangeArrowheads="1"/>
          </p:cNvSpPr>
          <p:nvPr/>
        </p:nvSpPr>
        <p:spPr bwMode="auto">
          <a:xfrm>
            <a:off x="1000100" y="4071942"/>
            <a:ext cx="7143800" cy="2357454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ru-RU" sz="1800" dirty="0" smtClean="0"/>
              <a:t>Включает определение годности кандидатов к обучению в высших военно-учебных заведениях по:</a:t>
            </a:r>
            <a:r>
              <a:rPr lang="ru-RU" sz="1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 </a:t>
            </a:r>
          </a:p>
          <a:p>
            <a:pPr algn="ctr" eaLnBrk="0" hangingPunct="0">
              <a:defRPr/>
            </a:pPr>
            <a:r>
              <a:rPr lang="ru-RU" sz="1800" i="1" dirty="0" smtClean="0">
                <a:solidFill>
                  <a:srgbClr val="C00000"/>
                </a:solidFill>
              </a:rPr>
              <a:t>наличию гражданства Российской Федерации;</a:t>
            </a:r>
          </a:p>
          <a:p>
            <a:pPr algn="ctr" eaLnBrk="0" hangingPunct="0">
              <a:defRPr/>
            </a:pPr>
            <a:r>
              <a:rPr lang="ru-RU" sz="1800" i="1" dirty="0" smtClean="0">
                <a:solidFill>
                  <a:srgbClr val="C00000"/>
                </a:solidFill>
              </a:rPr>
              <a:t>уровню образования;</a:t>
            </a:r>
          </a:p>
          <a:p>
            <a:pPr algn="ctr" eaLnBrk="0" hangingPunct="0">
              <a:defRPr/>
            </a:pPr>
            <a:r>
              <a:rPr lang="ru-RU" sz="1800" i="1" dirty="0" smtClean="0">
                <a:solidFill>
                  <a:srgbClr val="C00000"/>
                </a:solidFill>
              </a:rPr>
              <a:t>возрасту;</a:t>
            </a:r>
          </a:p>
          <a:p>
            <a:pPr algn="ctr" eaLnBrk="0" hangingPunct="0">
              <a:defRPr/>
            </a:pPr>
            <a:r>
              <a:rPr lang="ru-RU" sz="1800" i="1" dirty="0" smtClean="0">
                <a:solidFill>
                  <a:srgbClr val="C00000"/>
                </a:solidFill>
              </a:rPr>
              <a:t>состоянию здоровья;</a:t>
            </a:r>
          </a:p>
          <a:p>
            <a:pPr algn="ctr" eaLnBrk="0" hangingPunct="0">
              <a:defRPr/>
            </a:pPr>
            <a:r>
              <a:rPr lang="ru-RU" sz="1800" i="1" dirty="0" smtClean="0">
                <a:solidFill>
                  <a:srgbClr val="C00000"/>
                </a:solidFill>
              </a:rPr>
              <a:t>уровню физической подготовленности;</a:t>
            </a:r>
          </a:p>
          <a:p>
            <a:pPr algn="ctr" eaLnBrk="0" hangingPunct="0">
              <a:defRPr/>
            </a:pPr>
            <a:r>
              <a:rPr lang="ru-RU" sz="1800" i="1" dirty="0" smtClean="0">
                <a:solidFill>
                  <a:srgbClr val="C00000"/>
                </a:solidFill>
              </a:rPr>
              <a:t>категории профессиональной пригодности.</a:t>
            </a:r>
            <a:endParaRPr lang="ru-RU" sz="1800" i="1" dirty="0">
              <a:solidFill>
                <a:srgbClr val="C00000"/>
              </a:solidFill>
            </a:endParaRPr>
          </a:p>
        </p:txBody>
      </p:sp>
      <p:sp>
        <p:nvSpPr>
          <p:cNvPr id="14" name="Rectangle 7"/>
          <p:cNvSpPr>
            <a:spLocks noRot="1" noChangeArrowheads="1"/>
          </p:cNvSpPr>
          <p:nvPr/>
        </p:nvSpPr>
        <p:spPr bwMode="auto">
          <a:xfrm>
            <a:off x="1000100" y="928670"/>
            <a:ext cx="7072362" cy="571504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ru-RU" sz="1800" b="1" dirty="0" smtClean="0">
                <a:latin typeface="+mj-lt"/>
              </a:rPr>
              <a:t>ОТБОР КАНДИДАТОВ ДЛЯ ПОСТУПЛЕНИЯ В ОБРАЗОВАТЕЬНЫЕ ОРГАНИЗАЦИИ МО РФ</a:t>
            </a:r>
            <a:endParaRPr lang="ru-RU" sz="1800" b="1" dirty="0">
              <a:latin typeface="+mj-lt"/>
            </a:endParaRPr>
          </a:p>
        </p:txBody>
      </p:sp>
      <p:sp>
        <p:nvSpPr>
          <p:cNvPr id="15" name="Стрелка вниз 14"/>
          <p:cNvSpPr/>
          <p:nvPr/>
        </p:nvSpPr>
        <p:spPr bwMode="auto">
          <a:xfrm>
            <a:off x="1928794" y="1571612"/>
            <a:ext cx="484632" cy="214314"/>
          </a:xfrm>
          <a:prstGeom prst="down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Стрелка вниз 15"/>
          <p:cNvSpPr/>
          <p:nvPr/>
        </p:nvSpPr>
        <p:spPr bwMode="auto">
          <a:xfrm>
            <a:off x="6572264" y="1500174"/>
            <a:ext cx="484632" cy="285752"/>
          </a:xfrm>
          <a:prstGeom prst="down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Стрелка вниз 16"/>
          <p:cNvSpPr/>
          <p:nvPr/>
        </p:nvSpPr>
        <p:spPr bwMode="auto">
          <a:xfrm>
            <a:off x="6643702" y="2285992"/>
            <a:ext cx="484632" cy="571504"/>
          </a:xfrm>
          <a:prstGeom prst="down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26" name="Прямая со стрелкой 25"/>
          <p:cNvCxnSpPr/>
          <p:nvPr/>
        </p:nvCxnSpPr>
        <p:spPr bwMode="auto">
          <a:xfrm>
            <a:off x="357158" y="5715016"/>
            <a:ext cx="642942" cy="158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0" name="Прямая со стрелкой 29"/>
          <p:cNvCxnSpPr/>
          <p:nvPr/>
        </p:nvCxnSpPr>
        <p:spPr bwMode="auto">
          <a:xfrm>
            <a:off x="357158" y="3214686"/>
            <a:ext cx="214314" cy="158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3" name="Прямая соединительная линия 42"/>
          <p:cNvCxnSpPr/>
          <p:nvPr/>
        </p:nvCxnSpPr>
        <p:spPr bwMode="auto">
          <a:xfrm rot="5400000">
            <a:off x="-1428792" y="3929066"/>
            <a:ext cx="35719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8" name="Прямая соединительная линия 57"/>
          <p:cNvCxnSpPr/>
          <p:nvPr/>
        </p:nvCxnSpPr>
        <p:spPr bwMode="auto">
          <a:xfrm>
            <a:off x="357158" y="2143116"/>
            <a:ext cx="285752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Rot="1" noChangeArrowheads="1"/>
          </p:cNvSpPr>
          <p:nvPr/>
        </p:nvSpPr>
        <p:spPr bwMode="auto">
          <a:xfrm>
            <a:off x="785786" y="1071546"/>
            <a:ext cx="7929618" cy="1643074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ru-RU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ЗАЯВЛЕНИЕ  КАНДИДАТА  </a:t>
            </a:r>
            <a:r>
              <a:rPr lang="ru-RU" sz="1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(до 20 (1) апреля)</a:t>
            </a:r>
            <a:r>
              <a:rPr lang="ru-RU" sz="2800" b="1" dirty="0" smtClean="0">
                <a:solidFill>
                  <a:srgbClr val="000000"/>
                </a:solidFill>
                <a:latin typeface="Arial Narrow" pitchFamily="34" charset="0"/>
              </a:rPr>
              <a:t> </a:t>
            </a:r>
          </a:p>
          <a:p>
            <a:pPr algn="ctr">
              <a:defRPr/>
            </a:pPr>
            <a:r>
              <a:rPr lang="ru-RU" sz="1400" b="1" dirty="0" smtClean="0">
                <a:solidFill>
                  <a:srgbClr val="000000"/>
                </a:solidFill>
                <a:latin typeface="Arial Narrow" pitchFamily="34" charset="0"/>
              </a:rPr>
              <a:t>Кандидат</a:t>
            </a:r>
            <a:r>
              <a:rPr lang="ru-RU" sz="1400" b="1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ru-RU" sz="1400" b="1" dirty="0" smtClean="0">
                <a:solidFill>
                  <a:srgbClr val="000000"/>
                </a:solidFill>
                <a:latin typeface="Arial Narrow" pitchFamily="34" charset="0"/>
              </a:rPr>
              <a:t>до 20 апреля (</a:t>
            </a:r>
            <a:r>
              <a:rPr lang="ru-RU" sz="1400" b="1" i="1" dirty="0" smtClean="0">
                <a:solidFill>
                  <a:srgbClr val="000000"/>
                </a:solidFill>
                <a:latin typeface="Arial Narrow" pitchFamily="34" charset="0"/>
              </a:rPr>
              <a:t>1 апреля</a:t>
            </a:r>
            <a:r>
              <a:rPr lang="ru-RU" sz="1400" b="1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ru-RU" sz="1400" b="1" dirty="0" smtClean="0">
                <a:solidFill>
                  <a:srgbClr val="000000"/>
                </a:solidFill>
                <a:latin typeface="Arial Narrow" pitchFamily="34" charset="0"/>
              </a:rPr>
              <a:t>при оформлении допуска) года поступления подаёт заявление на имя ВК(МО) по месту воинского учёта </a:t>
            </a:r>
          </a:p>
          <a:p>
            <a:pPr algn="ctr" eaLnBrk="0" hangingPunct="0">
              <a:defRPr/>
            </a:pPr>
            <a:r>
              <a:rPr lang="ru-RU" sz="1400" b="1" dirty="0" smtClean="0">
                <a:solidFill>
                  <a:srgbClr val="000000"/>
                </a:solidFill>
                <a:latin typeface="Arial Narrow" pitchFamily="34" charset="0"/>
              </a:rPr>
              <a:t>Для ОО ВО МВД </a:t>
            </a:r>
            <a:r>
              <a:rPr lang="ru-RU" sz="1400" b="1" i="1" dirty="0" smtClean="0">
                <a:solidFill>
                  <a:srgbClr val="000000"/>
                </a:solidFill>
                <a:latin typeface="Arial Narrow" pitchFamily="34" charset="0"/>
              </a:rPr>
              <a:t>к 1 апреля </a:t>
            </a:r>
            <a:r>
              <a:rPr lang="ru-RU" sz="1400" b="1" dirty="0" smtClean="0">
                <a:solidFill>
                  <a:srgbClr val="000000"/>
                </a:solidFill>
                <a:latin typeface="Arial Narrow" pitchFamily="34" charset="0"/>
              </a:rPr>
              <a:t>(пр. МВД РФ и МО РФ 2005 г. № 93/48)</a:t>
            </a:r>
          </a:p>
          <a:p>
            <a:pPr algn="ctr" eaLnBrk="0" hangingPunct="0">
              <a:defRPr/>
            </a:pPr>
            <a:r>
              <a:rPr lang="ru-RU" sz="1400" dirty="0" smtClean="0">
                <a:solidFill>
                  <a:srgbClr val="FF0000"/>
                </a:solidFill>
              </a:rPr>
              <a:t>Указанные заявления регистрируются в журнале учета заявлений кандидатов на поступление в высшие военно-учебные заведения из числа граждан, прошедших и не проходивших военную службу</a:t>
            </a:r>
            <a:r>
              <a:rPr lang="ru-RU" sz="1400" b="1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</a:p>
          <a:p>
            <a:pPr algn="ctr">
              <a:defRPr/>
            </a:pPr>
            <a:endParaRPr lang="ru-RU" sz="900" dirty="0"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</a:endParaRPr>
          </a:p>
        </p:txBody>
      </p:sp>
      <p:sp>
        <p:nvSpPr>
          <p:cNvPr id="5" name="Rectangle 67"/>
          <p:cNvSpPr>
            <a:spLocks noChangeArrowheads="1"/>
          </p:cNvSpPr>
          <p:nvPr/>
        </p:nvSpPr>
        <p:spPr bwMode="auto">
          <a:xfrm>
            <a:off x="928662" y="214289"/>
            <a:ext cx="7072361" cy="5715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kumimoji="1" lang="ru-RU" b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 ОРГАНИЗАЦИЯ ПРЕДВАРИТЕЛЬНОГО ОТБОРА КАНДИДАТОВ</a:t>
            </a:r>
            <a:endParaRPr lang="ru-RU" b="1" dirty="0">
              <a:solidFill>
                <a:srgbClr val="FF0000"/>
              </a:solidFill>
              <a:latin typeface="Arial" charset="0"/>
              <a:cs typeface="Arial" charset="0"/>
            </a:endParaRPr>
          </a:p>
        </p:txBody>
      </p:sp>
      <p:pic>
        <p:nvPicPr>
          <p:cNvPr id="6" name="Рисунок 9" descr="Рисунок1.pn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5575" y="49213"/>
            <a:ext cx="725488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7" name="Group 8"/>
          <p:cNvGrpSpPr>
            <a:grpSpLocks/>
          </p:cNvGrpSpPr>
          <p:nvPr/>
        </p:nvGrpSpPr>
        <p:grpSpPr bwMode="auto">
          <a:xfrm>
            <a:off x="8028384" y="188640"/>
            <a:ext cx="990600" cy="609600"/>
            <a:chOff x="5375" y="45"/>
            <a:chExt cx="681" cy="415"/>
          </a:xfrm>
        </p:grpSpPr>
        <p:pic>
          <p:nvPicPr>
            <p:cNvPr id="8" name="Picture 14" descr="flag1"/>
            <p:cNvPicPr>
              <a:picLocks noChangeAspect="1" noChangeArrowheads="1" noCrop="1"/>
            </p:cNvPicPr>
            <p:nvPr/>
          </p:nvPicPr>
          <p:blipFill>
            <a:blip r:embed="rId3" cstate="print">
              <a:lum bright="-20000" contrast="16000"/>
            </a:blip>
            <a:srcRect/>
            <a:stretch>
              <a:fillRect/>
            </a:stretch>
          </p:blipFill>
          <p:spPr bwMode="auto">
            <a:xfrm>
              <a:off x="5375" y="45"/>
              <a:ext cx="681" cy="4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" name="Rectangle 10"/>
            <p:cNvSpPr>
              <a:spLocks noChangeArrowheads="1"/>
            </p:cNvSpPr>
            <p:nvPr/>
          </p:nvSpPr>
          <p:spPr bwMode="auto">
            <a:xfrm>
              <a:off x="5511" y="136"/>
              <a:ext cx="29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1173" tIns="45588" rIns="91173" bIns="45588" anchor="ctr"/>
            <a:lstStyle/>
            <a:p>
              <a:pPr algn="ctr" defTabSz="447675" eaLnBrk="0" fontAlgn="auto" hangingPunct="0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defRPr/>
              </a:pPr>
              <a:fld id="{DAAC6B7A-3F0C-4F78-B2DD-E2132D566200}" type="slidenum">
                <a:rPr lang="ru-RU" sz="3200" b="1">
                  <a:solidFill>
                    <a:srgbClr val="FFFA1B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  <a:ea typeface="Lucida Sans Unicode" pitchFamily="34" charset="0"/>
                  <a:cs typeface="Arial" charset="0"/>
                </a:rPr>
                <a:pPr algn="ctr" defTabSz="447675" eaLnBrk="0" fontAlgn="auto" hangingPunct="0"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ct val="100000"/>
                  <a:buFont typeface="Times New Roman" pitchFamily="18" charset="0"/>
                  <a:buNone/>
                  <a:defRPr/>
                </a:pPr>
                <a:t>8</a:t>
              </a:fld>
              <a:endParaRPr lang="ru-RU" sz="3200" b="1" dirty="0">
                <a:solidFill>
                  <a:srgbClr val="FFFA1B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Lucida Sans Unicode" pitchFamily="34" charset="0"/>
                <a:cs typeface="Arial" charset="0"/>
              </a:endParaRPr>
            </a:p>
          </p:txBody>
        </p:sp>
      </p:grpSp>
      <p:sp>
        <p:nvSpPr>
          <p:cNvPr id="10" name="Line 456"/>
          <p:cNvSpPr>
            <a:spLocks noChangeShapeType="1"/>
          </p:cNvSpPr>
          <p:nvPr/>
        </p:nvSpPr>
        <p:spPr bwMode="auto">
          <a:xfrm>
            <a:off x="0" y="928688"/>
            <a:ext cx="9156700" cy="0"/>
          </a:xfrm>
          <a:prstGeom prst="line">
            <a:avLst/>
          </a:prstGeom>
          <a:noFill/>
          <a:ln w="57150" cmpd="thinThick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" name="Rectangle 7"/>
          <p:cNvSpPr>
            <a:spLocks noRot="1" noChangeArrowheads="1"/>
          </p:cNvSpPr>
          <p:nvPr/>
        </p:nvSpPr>
        <p:spPr bwMode="auto">
          <a:xfrm>
            <a:off x="857224" y="3000372"/>
            <a:ext cx="3071834" cy="588034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ru-RU" sz="1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Профессиональный психологический отбор</a:t>
            </a:r>
            <a:endParaRPr lang="ru-RU" sz="1800" dirty="0"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</a:endParaRPr>
          </a:p>
        </p:txBody>
      </p:sp>
      <p:sp>
        <p:nvSpPr>
          <p:cNvPr id="12" name="Rectangle 7"/>
          <p:cNvSpPr>
            <a:spLocks noRot="1" noChangeArrowheads="1"/>
          </p:cNvSpPr>
          <p:nvPr/>
        </p:nvSpPr>
        <p:spPr bwMode="auto">
          <a:xfrm>
            <a:off x="4714876" y="3000372"/>
            <a:ext cx="3862663" cy="588034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ru-RU" sz="1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Предварительное медицинское освидетельствование</a:t>
            </a:r>
            <a:endParaRPr lang="ru-RU" sz="1800" dirty="0"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</a:endParaRPr>
          </a:p>
        </p:txBody>
      </p:sp>
      <p:sp>
        <p:nvSpPr>
          <p:cNvPr id="13" name="Rectangle 7"/>
          <p:cNvSpPr>
            <a:spLocks noRot="1" noChangeArrowheads="1"/>
          </p:cNvSpPr>
          <p:nvPr/>
        </p:nvSpPr>
        <p:spPr bwMode="auto">
          <a:xfrm>
            <a:off x="5214942" y="4786322"/>
            <a:ext cx="3500462" cy="178595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ru-RU" sz="1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ПРИЕМНАЯ КОМИССИЯ ВУЗа:</a:t>
            </a:r>
          </a:p>
          <a:p>
            <a:pPr algn="ctr">
              <a:defRPr/>
            </a:pPr>
            <a:r>
              <a:rPr lang="ru-RU" sz="1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рассматривает поступившие документы на кандидатов и принимает решение об их допуске к прохождению профессионального отбора</a:t>
            </a:r>
            <a:endParaRPr lang="ru-RU" sz="1800" dirty="0"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</a:endParaRPr>
          </a:p>
        </p:txBody>
      </p:sp>
      <p:sp>
        <p:nvSpPr>
          <p:cNvPr id="15" name="Rectangle 7"/>
          <p:cNvSpPr>
            <a:spLocks noRot="1" noChangeArrowheads="1"/>
          </p:cNvSpPr>
          <p:nvPr/>
        </p:nvSpPr>
        <p:spPr bwMode="auto">
          <a:xfrm>
            <a:off x="357158" y="4500570"/>
            <a:ext cx="2857488" cy="1928826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ru-RU" altLang="ru-RU" sz="18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Решение   приемной комиссии направляется   в в</a:t>
            </a:r>
            <a:r>
              <a:rPr lang="ru-RU" sz="1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оенный комиссариат МО</a:t>
            </a:r>
          </a:p>
          <a:p>
            <a:pPr algn="ctr">
              <a:defRPr/>
            </a:pPr>
            <a:r>
              <a:rPr lang="ru-RU" sz="1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и лично кандидату в</a:t>
            </a:r>
          </a:p>
          <a:p>
            <a:pPr algn="ctr">
              <a:defRPr/>
            </a:pPr>
            <a:r>
              <a:rPr lang="ru-RU" altLang="ru-RU" sz="18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 срок не позднее одного дня со дня принятия решения</a:t>
            </a:r>
          </a:p>
          <a:p>
            <a:pPr algn="ctr">
              <a:defRPr/>
            </a:pPr>
            <a:endParaRPr lang="ru-RU" sz="1800" dirty="0" smtClean="0"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</a:endParaRPr>
          </a:p>
          <a:p>
            <a:pPr algn="ctr">
              <a:defRPr/>
            </a:pPr>
            <a:endParaRPr lang="ru-RU" sz="1800" dirty="0"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</a:endParaRPr>
          </a:p>
        </p:txBody>
      </p:sp>
      <p:sp>
        <p:nvSpPr>
          <p:cNvPr id="16" name="Стрелка вниз 15"/>
          <p:cNvSpPr/>
          <p:nvPr/>
        </p:nvSpPr>
        <p:spPr bwMode="auto">
          <a:xfrm>
            <a:off x="2143108" y="2714620"/>
            <a:ext cx="484632" cy="285752"/>
          </a:xfrm>
          <a:prstGeom prst="down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Стрелка вправо 16"/>
          <p:cNvSpPr/>
          <p:nvPr/>
        </p:nvSpPr>
        <p:spPr bwMode="auto">
          <a:xfrm>
            <a:off x="3929058" y="3071810"/>
            <a:ext cx="764094" cy="484632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Стрелка вниз 17"/>
          <p:cNvSpPr/>
          <p:nvPr/>
        </p:nvSpPr>
        <p:spPr bwMode="auto">
          <a:xfrm>
            <a:off x="6429388" y="3714752"/>
            <a:ext cx="484632" cy="928694"/>
          </a:xfrm>
          <a:prstGeom prst="down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4143372" y="3643314"/>
            <a:ext cx="214314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6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Документы</a:t>
            </a:r>
          </a:p>
          <a:p>
            <a:pPr algn="ctr">
              <a:defRPr/>
            </a:pPr>
            <a:r>
              <a:rPr lang="ru-RU" sz="16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кандидата направляется </a:t>
            </a:r>
          </a:p>
          <a:p>
            <a:pPr algn="ctr">
              <a:defRPr/>
            </a:pPr>
            <a:r>
              <a:rPr lang="ru-RU" sz="16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в военно-учебное заведение до 20 мая </a:t>
            </a:r>
            <a:endParaRPr lang="ru-RU" sz="1600" dirty="0"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</a:endParaRPr>
          </a:p>
        </p:txBody>
      </p:sp>
      <p:sp>
        <p:nvSpPr>
          <p:cNvPr id="24" name="Стрелка влево 23"/>
          <p:cNvSpPr/>
          <p:nvPr/>
        </p:nvSpPr>
        <p:spPr bwMode="auto">
          <a:xfrm>
            <a:off x="3286116" y="5143512"/>
            <a:ext cx="1785950" cy="484632"/>
          </a:xfrm>
          <a:prstGeom prst="leftArrow">
            <a:avLst>
              <a:gd name="adj1" fmla="val 50000"/>
              <a:gd name="adj2" fmla="val 66772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9" descr="Рисунок1.pn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5575" y="49213"/>
            <a:ext cx="725488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8028384" y="188640"/>
            <a:ext cx="990600" cy="609600"/>
            <a:chOff x="5375" y="45"/>
            <a:chExt cx="681" cy="415"/>
          </a:xfrm>
        </p:grpSpPr>
        <p:pic>
          <p:nvPicPr>
            <p:cNvPr id="6" name="Picture 14" descr="flag1"/>
            <p:cNvPicPr>
              <a:picLocks noChangeAspect="1" noChangeArrowheads="1" noCrop="1"/>
            </p:cNvPicPr>
            <p:nvPr/>
          </p:nvPicPr>
          <p:blipFill>
            <a:blip r:embed="rId3" cstate="print">
              <a:lum bright="-20000" contrast="16000"/>
            </a:blip>
            <a:srcRect/>
            <a:stretch>
              <a:fillRect/>
            </a:stretch>
          </p:blipFill>
          <p:spPr bwMode="auto">
            <a:xfrm>
              <a:off x="5375" y="45"/>
              <a:ext cx="681" cy="4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" name="Rectangle 10"/>
            <p:cNvSpPr>
              <a:spLocks noChangeArrowheads="1"/>
            </p:cNvSpPr>
            <p:nvPr/>
          </p:nvSpPr>
          <p:spPr bwMode="auto">
            <a:xfrm>
              <a:off x="5511" y="136"/>
              <a:ext cx="29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1173" tIns="45588" rIns="91173" bIns="45588" anchor="ctr"/>
            <a:lstStyle/>
            <a:p>
              <a:pPr algn="ctr" defTabSz="447675" eaLnBrk="0" fontAlgn="auto" hangingPunct="0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defRPr/>
              </a:pPr>
              <a:fld id="{DAAC6B7A-3F0C-4F78-B2DD-E2132D566200}" type="slidenum">
                <a:rPr lang="ru-RU" sz="3200" b="1">
                  <a:solidFill>
                    <a:srgbClr val="FFFA1B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  <a:ea typeface="Lucida Sans Unicode" pitchFamily="34" charset="0"/>
                  <a:cs typeface="Arial" charset="0"/>
                </a:rPr>
                <a:pPr algn="ctr" defTabSz="447675" eaLnBrk="0" fontAlgn="auto" hangingPunct="0"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ct val="100000"/>
                  <a:buFont typeface="Times New Roman" pitchFamily="18" charset="0"/>
                  <a:buNone/>
                  <a:defRPr/>
                </a:pPr>
                <a:t>9</a:t>
              </a:fld>
              <a:endParaRPr lang="ru-RU" sz="3200" b="1" dirty="0">
                <a:solidFill>
                  <a:srgbClr val="FFFA1B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Lucida Sans Unicode" pitchFamily="34" charset="0"/>
                <a:cs typeface="Arial" charset="0"/>
              </a:endParaRPr>
            </a:p>
          </p:txBody>
        </p:sp>
      </p:grpSp>
      <p:sp>
        <p:nvSpPr>
          <p:cNvPr id="8" name="Line 456"/>
          <p:cNvSpPr>
            <a:spLocks noChangeShapeType="1"/>
          </p:cNvSpPr>
          <p:nvPr/>
        </p:nvSpPr>
        <p:spPr bwMode="auto">
          <a:xfrm>
            <a:off x="-12700" y="857232"/>
            <a:ext cx="9156700" cy="0"/>
          </a:xfrm>
          <a:prstGeom prst="line">
            <a:avLst/>
          </a:prstGeom>
          <a:noFill/>
          <a:ln w="57150" cmpd="thinThick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" name="Rectangle 7"/>
          <p:cNvSpPr>
            <a:spLocks noRot="1" noChangeArrowheads="1"/>
          </p:cNvSpPr>
          <p:nvPr/>
        </p:nvSpPr>
        <p:spPr bwMode="auto">
          <a:xfrm>
            <a:off x="714348" y="1071546"/>
            <a:ext cx="7143800" cy="42862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lvl="0" indent="342900" algn="just"/>
            <a:r>
              <a:rPr lang="ru-RU" sz="2000" dirty="0" smtClean="0">
                <a:solidFill>
                  <a:srgbClr val="FF0000"/>
                </a:solidFill>
                <a:ea typeface="Times New Roman" pitchFamily="18" charset="0"/>
                <a:cs typeface="Times New Roman" pitchFamily="18" charset="0"/>
              </a:rPr>
              <a:t>В заявлении кандидата указываются следующие сведения:</a:t>
            </a:r>
            <a:endParaRPr lang="ru-RU" sz="28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tangle 7"/>
          <p:cNvSpPr>
            <a:spLocks noRot="1" noChangeArrowheads="1"/>
          </p:cNvSpPr>
          <p:nvPr/>
        </p:nvSpPr>
        <p:spPr bwMode="auto">
          <a:xfrm>
            <a:off x="285720" y="1785926"/>
            <a:ext cx="4929222" cy="35719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ru-RU" sz="1800" dirty="0" smtClean="0">
                <a:ea typeface="Times New Roman" pitchFamily="18" charset="0"/>
                <a:cs typeface="Times New Roman" pitchFamily="18" charset="0"/>
              </a:rPr>
              <a:t>фамилия, имя, отчество и дата рождения</a:t>
            </a:r>
            <a:endParaRPr lang="ru-RU" sz="1800" dirty="0"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000100" y="214290"/>
            <a:ext cx="689592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ПРЕДВАРИТЕЛЬНЫЙ ОТБОР КАНДИДАТОВ</a:t>
            </a:r>
            <a:endParaRPr lang="ru-RU" dirty="0"/>
          </a:p>
        </p:txBody>
      </p:sp>
      <p:sp>
        <p:nvSpPr>
          <p:cNvPr id="13" name="Rectangle 7"/>
          <p:cNvSpPr>
            <a:spLocks noRot="1" noChangeArrowheads="1"/>
          </p:cNvSpPr>
          <p:nvPr/>
        </p:nvSpPr>
        <p:spPr bwMode="auto">
          <a:xfrm>
            <a:off x="642910" y="2285992"/>
            <a:ext cx="4286280" cy="35719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ru-RU" sz="1800" dirty="0" smtClean="0">
                <a:ea typeface="Times New Roman" pitchFamily="18" charset="0"/>
                <a:cs typeface="Times New Roman" pitchFamily="18" charset="0"/>
              </a:rPr>
              <a:t>сведения о гражданстве</a:t>
            </a:r>
            <a:endParaRPr lang="ru-RU" sz="1800" dirty="0"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</a:endParaRPr>
          </a:p>
        </p:txBody>
      </p:sp>
      <p:sp>
        <p:nvSpPr>
          <p:cNvPr id="15" name="Rectangle 7"/>
          <p:cNvSpPr>
            <a:spLocks noRot="1" noChangeArrowheads="1"/>
          </p:cNvSpPr>
          <p:nvPr/>
        </p:nvSpPr>
        <p:spPr bwMode="auto">
          <a:xfrm>
            <a:off x="1643042" y="3571876"/>
            <a:ext cx="4429156" cy="35719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ru-RU" sz="1800" dirty="0" smtClean="0">
                <a:ea typeface="Times New Roman" pitchFamily="18" charset="0"/>
                <a:cs typeface="Times New Roman" pitchFamily="18" charset="0"/>
              </a:rPr>
              <a:t>сведения об образовании</a:t>
            </a:r>
            <a:endParaRPr lang="ru-RU" sz="1800" dirty="0"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</a:endParaRPr>
          </a:p>
        </p:txBody>
      </p:sp>
      <p:sp>
        <p:nvSpPr>
          <p:cNvPr id="18" name="Rectangle 7"/>
          <p:cNvSpPr>
            <a:spLocks noRot="1" noChangeArrowheads="1"/>
          </p:cNvSpPr>
          <p:nvPr/>
        </p:nvSpPr>
        <p:spPr bwMode="auto">
          <a:xfrm>
            <a:off x="1000100" y="2928934"/>
            <a:ext cx="5715040" cy="35719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ru-RU" sz="1800" dirty="0" smtClean="0">
                <a:ea typeface="Times New Roman" pitchFamily="18" charset="0"/>
                <a:cs typeface="Times New Roman" pitchFamily="18" charset="0"/>
              </a:rPr>
              <a:t>реквизиты документа, удостоверяющего его личность</a:t>
            </a:r>
            <a:endParaRPr lang="ru-RU" sz="1800" dirty="0"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</a:endParaRPr>
          </a:p>
        </p:txBody>
      </p:sp>
      <p:sp>
        <p:nvSpPr>
          <p:cNvPr id="19" name="Rectangle 7"/>
          <p:cNvSpPr>
            <a:spLocks noRot="1" noChangeArrowheads="1"/>
          </p:cNvSpPr>
          <p:nvPr/>
        </p:nvSpPr>
        <p:spPr bwMode="auto">
          <a:xfrm>
            <a:off x="2143108" y="4143380"/>
            <a:ext cx="5214974" cy="42862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ru-RU" sz="1800" dirty="0" smtClean="0">
                <a:ea typeface="Times New Roman" pitchFamily="18" charset="0"/>
                <a:cs typeface="Times New Roman" pitchFamily="18" charset="0"/>
              </a:rPr>
              <a:t>почтовый адрес места постоянного проживания</a:t>
            </a:r>
            <a:endParaRPr lang="ru-RU" sz="1800" dirty="0"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</a:endParaRPr>
          </a:p>
        </p:txBody>
      </p:sp>
      <p:sp>
        <p:nvSpPr>
          <p:cNvPr id="20" name="Rectangle 7"/>
          <p:cNvSpPr>
            <a:spLocks noRot="1" noChangeArrowheads="1"/>
          </p:cNvSpPr>
          <p:nvPr/>
        </p:nvSpPr>
        <p:spPr bwMode="auto">
          <a:xfrm>
            <a:off x="3000364" y="4786322"/>
            <a:ext cx="4286280" cy="64294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ru-RU" sz="1800" dirty="0" smtClean="0">
                <a:ea typeface="Times New Roman" pitchFamily="18" charset="0"/>
                <a:cs typeface="Times New Roman" pitchFamily="18" charset="0"/>
              </a:rPr>
              <a:t>электронный адрес и контактный телефон (по желанию кандидата)</a:t>
            </a:r>
            <a:endParaRPr lang="ru-RU" sz="1800" dirty="0"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</a:endParaRPr>
          </a:p>
        </p:txBody>
      </p:sp>
      <p:sp>
        <p:nvSpPr>
          <p:cNvPr id="21" name="Rectangle 7"/>
          <p:cNvSpPr>
            <a:spLocks noRot="1" noChangeArrowheads="1"/>
          </p:cNvSpPr>
          <p:nvPr/>
        </p:nvSpPr>
        <p:spPr bwMode="auto">
          <a:xfrm>
            <a:off x="3857620" y="5643578"/>
            <a:ext cx="4786346" cy="928694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ru-RU" sz="1800" dirty="0" smtClean="0">
                <a:ea typeface="Times New Roman" pitchFamily="18" charset="0"/>
                <a:cs typeface="Times New Roman" pitchFamily="18" charset="0"/>
              </a:rPr>
              <a:t>наименование ВУЗа и специальность подготовки, на обучение по которой кандидат планирует поступать.</a:t>
            </a:r>
            <a:endParaRPr lang="ru-RU" sz="1800" dirty="0"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Новая презентация">
  <a:themeElements>
    <a:clrScheme name="Новая презентация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Новая презентация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Новая презентация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Новая презентация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Новая презентация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Новая презентация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Новая презентация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Новая презентация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Новая презентация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Office\Шаблоны\Дизайны презентаций\Альбом.pot</Template>
  <TotalTime>6307</TotalTime>
  <Words>1881</Words>
  <Application>Microsoft Office PowerPoint</Application>
  <PresentationFormat>Экран (4:3)</PresentationFormat>
  <Paragraphs>199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Новая презентация</vt:lpstr>
      <vt:lpstr>Слайд 1</vt:lpstr>
      <vt:lpstr>УЧЕБНЫЕ ВОПРОСЫ:</vt:lpstr>
      <vt:lpstr>ЛИТЕРАТУРА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</vt:vector>
  </TitlesOfParts>
  <Company>в/ч 93226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Воинский учет</dc:title>
  <dc:creator>Сергей</dc:creator>
  <cp:lastModifiedBy>Maclov</cp:lastModifiedBy>
  <cp:revision>658</cp:revision>
  <cp:lastPrinted>2015-09-18T07:51:38Z</cp:lastPrinted>
  <dcterms:created xsi:type="dcterms:W3CDTF">2002-03-13T11:03:29Z</dcterms:created>
  <dcterms:modified xsi:type="dcterms:W3CDTF">2020-11-05T08:34:17Z</dcterms:modified>
</cp:coreProperties>
</file>